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1" r:id="rId3"/>
    <p:sldId id="284" r:id="rId4"/>
    <p:sldId id="283" r:id="rId5"/>
    <p:sldId id="279" r:id="rId6"/>
    <p:sldId id="286" r:id="rId7"/>
    <p:sldId id="261" r:id="rId8"/>
    <p:sldId id="266" r:id="rId9"/>
    <p:sldId id="278" r:id="rId10"/>
    <p:sldId id="263" r:id="rId11"/>
    <p:sldId id="269" r:id="rId12"/>
    <p:sldId id="267" r:id="rId13"/>
    <p:sldId id="287" r:id="rId14"/>
    <p:sldId id="293" r:id="rId15"/>
    <p:sldId id="296" r:id="rId16"/>
    <p:sldId id="271" r:id="rId17"/>
    <p:sldId id="270" r:id="rId18"/>
    <p:sldId id="297" r:id="rId19"/>
    <p:sldId id="298" r:id="rId20"/>
    <p:sldId id="299" r:id="rId21"/>
    <p:sldId id="272" r:id="rId22"/>
    <p:sldId id="290" r:id="rId23"/>
    <p:sldId id="274" r:id="rId24"/>
    <p:sldId id="291" r:id="rId25"/>
    <p:sldId id="292" r:id="rId26"/>
    <p:sldId id="295" r:id="rId27"/>
    <p:sldId id="289"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AED725D-BAF6-4842-B11C-2AE7BF33C035}" type="datetimeFigureOut">
              <a:rPr lang="ru-RU"/>
              <a:pPr>
                <a:defRPr/>
              </a:pPr>
              <a:t>27.01.2017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CAFD092-3550-4957-8DD0-3A9A689B1827}"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545666-0495-45B5-B115-79D3FBB2F2E1}" type="slidenum">
              <a:rPr lang="ru-RU"/>
              <a:pPr fontAlgn="base">
                <a:spcBef>
                  <a:spcPct val="0"/>
                </a:spcBef>
                <a:spcAft>
                  <a:spcPct val="0"/>
                </a:spcAft>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EB7CE0-0B7E-4238-998D-767C40997772}" type="slidenum">
              <a:rPr lang="ru-RU"/>
              <a:pPr fontAlgn="base">
                <a:spcBef>
                  <a:spcPct val="0"/>
                </a:spcBef>
                <a:spcAft>
                  <a:spcPct val="0"/>
                </a:spcAft>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6898E-BD89-420D-9A9C-5C12983BA6A9}" type="slidenum">
              <a:rPr lang="ru-RU"/>
              <a:pPr fontAlgn="base">
                <a:spcBef>
                  <a:spcPct val="0"/>
                </a:spcBef>
                <a:spcAft>
                  <a:spcPct val="0"/>
                </a:spcAft>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Прямая соединительная линия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Прямая соединительная линия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4"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5" name="Прямая соединительная линия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6"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Овал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Овал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Овал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B7C4941C-C9C2-42AD-9ED1-444EE3C0C06F}" type="datetimeFigureOut">
              <a:rPr lang="ru-RU"/>
              <a:pPr>
                <a:defRPr/>
              </a:pPr>
              <a:t>27.01.2017</a:t>
            </a:fld>
            <a:endParaRPr lang="ru-RU" dirty="0"/>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2499F88D-E919-4719-8491-6ADBF2845108}"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A068AC6-B43B-4BFE-90E0-C80071C2CC30}" type="datetimeFigureOut">
              <a:rPr lang="ru-RU"/>
              <a:pPr>
                <a:defRPr/>
              </a:pPr>
              <a:t>27.01.2017</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86A9072-93E4-42C5-9F82-F1EA93318F51}"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55C5BB4-85F1-4F34-A96A-FD6A7F8C60DE}" type="datetimeFigureOut">
              <a:rPr lang="ru-RU"/>
              <a:pPr>
                <a:defRPr/>
              </a:pPr>
              <a:t>27.01.2017</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D7CF020-74D5-4D6F-ADAA-B3D6BD448CD6}"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43C71B8B-EC11-430F-BDBC-DB62B8FA293C}" type="datetimeFigureOut">
              <a:rPr lang="ru-RU"/>
              <a:pPr>
                <a:defRPr/>
              </a:pPr>
              <a:t>27.01.2017</a:t>
            </a:fld>
            <a:endParaRPr lang="ru-RU" dirty="0"/>
          </a:p>
        </p:txBody>
      </p:sp>
      <p:sp>
        <p:nvSpPr>
          <p:cNvPr id="5" name="Номер слайда 8"/>
          <p:cNvSpPr>
            <a:spLocks noGrp="1"/>
          </p:cNvSpPr>
          <p:nvPr>
            <p:ph type="sldNum" sz="quarter" idx="11"/>
          </p:nvPr>
        </p:nvSpPr>
        <p:spPr/>
        <p:txBody>
          <a:bodyPr rtlCol="0"/>
          <a:lstStyle>
            <a:lvl1pPr>
              <a:defRPr/>
            </a:lvl1pPr>
          </a:lstStyle>
          <a:p>
            <a:pPr>
              <a:defRPr/>
            </a:pPr>
            <a:fld id="{667F5259-401C-46E5-ABD2-84CEEA2137C8}" type="slidenum">
              <a:rPr lang="ru-RU"/>
              <a:pPr>
                <a:defRPr/>
              </a:pPr>
              <a:t>‹№›</a:t>
            </a:fld>
            <a:endParaRPr lang="ru-RU" dirty="0"/>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Прямая соединительная линия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9"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Прямая соединительная линия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Овал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Овал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Прямая соединительная линия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A7BB7950-8737-4BA5-B30F-052476657188}" type="datetimeFigureOut">
              <a:rPr lang="ru-RU"/>
              <a:pPr>
                <a:defRPr/>
              </a:pPr>
              <a:t>27.01.2017</a:t>
            </a:fld>
            <a:endParaRPr lang="ru-RU" dirty="0"/>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BCB3BF13-9196-4169-9F18-C607E8F8C809}"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14E1689-CE32-4627-8B1C-8FF722005A73}" type="datetimeFigureOut">
              <a:rPr lang="ru-RU"/>
              <a:pPr>
                <a:defRPr/>
              </a:pPr>
              <a:t>27.01.2017</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B15742F-9891-416A-9D42-E85B28744B8D}"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39BA722D-D69B-4ED4-A49A-5E0B9A85D6C2}" type="datetimeFigureOut">
              <a:rPr lang="ru-RU"/>
              <a:pPr>
                <a:defRPr/>
              </a:pPr>
              <a:t>27.01.2017</a:t>
            </a:fld>
            <a:endParaRPr lang="ru-RU" dirty="0"/>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61504C6C-87A7-4105-82C3-9D23C323675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043AC9F9-E352-4AB4-B2D8-5C1963E42522}" type="datetimeFigureOut">
              <a:rPr lang="ru-RU"/>
              <a:pPr>
                <a:defRPr/>
              </a:pPr>
              <a:t>27.01.2017</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E61C98EE-84C7-4B0E-8DF8-A099CCCFCBC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Прямая соединительная линия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9"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Овал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2576B97A-9B6B-49C8-8DB6-94EAE97FA62D}" type="datetimeFigureOut">
              <a:rPr lang="ru-RU"/>
              <a:pPr>
                <a:defRPr/>
              </a:pPr>
              <a:t>27.01.2017</a:t>
            </a:fld>
            <a:endParaRPr lang="ru-RU" dirty="0"/>
          </a:p>
        </p:txBody>
      </p:sp>
      <p:sp>
        <p:nvSpPr>
          <p:cNvPr id="13" name="Номер слайда 21"/>
          <p:cNvSpPr>
            <a:spLocks noGrp="1"/>
          </p:cNvSpPr>
          <p:nvPr>
            <p:ph type="sldNum" sz="quarter" idx="11"/>
          </p:nvPr>
        </p:nvSpPr>
        <p:spPr/>
        <p:txBody>
          <a:bodyPr rtlCol="0"/>
          <a:lstStyle>
            <a:lvl1pPr>
              <a:defRPr/>
            </a:lvl1pPr>
          </a:lstStyle>
          <a:p>
            <a:pPr>
              <a:defRPr/>
            </a:pPr>
            <a:fld id="{BC1E5A67-D875-4CE4-800E-3FDF015F31E8}" type="slidenum">
              <a:rPr lang="ru-RU"/>
              <a:pPr>
                <a:defRPr/>
              </a:pPr>
              <a:t>‹№›</a:t>
            </a:fld>
            <a:endParaRPr lang="ru-RU" dirty="0"/>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Овал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Прямая соединительная линия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ECC695C6-7499-497A-AC2C-C86886E2F81C}" type="datetimeFigureOut">
              <a:rPr lang="ru-RU"/>
              <a:pPr>
                <a:defRPr/>
              </a:pPr>
              <a:t>27.01.2017</a:t>
            </a:fld>
            <a:endParaRPr lang="ru-RU" dirty="0"/>
          </a:p>
        </p:txBody>
      </p:sp>
      <p:sp>
        <p:nvSpPr>
          <p:cNvPr id="13" name="Номер слайда 17"/>
          <p:cNvSpPr>
            <a:spLocks noGrp="1"/>
          </p:cNvSpPr>
          <p:nvPr>
            <p:ph type="sldNum" sz="quarter" idx="11"/>
          </p:nvPr>
        </p:nvSpPr>
        <p:spPr/>
        <p:txBody>
          <a:bodyPr rtlCol="0"/>
          <a:lstStyle>
            <a:lvl1pPr>
              <a:defRPr/>
            </a:lvl1pPr>
          </a:lstStyle>
          <a:p>
            <a:pPr>
              <a:defRPr/>
            </a:pPr>
            <a:fld id="{FD239A48-8E4E-4602-AFAF-4A7A3A4919AF}" type="slidenum">
              <a:rPr lang="ru-RU"/>
              <a:pPr>
                <a:defRPr/>
              </a:pPr>
              <a:t>‹№›</a:t>
            </a:fld>
            <a:endParaRPr lang="ru-RU" dirty="0"/>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3686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10C99400-7E14-4D20-B0C5-4698D7846D08}" type="datetimeFigureOut">
              <a:rPr lang="ru-RU"/>
              <a:pPr>
                <a:defRPr/>
              </a:pPr>
              <a:t>27.01.2017</a:t>
            </a:fld>
            <a:endParaRPr lang="ru-RU" dirty="0"/>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dirty="0">
                <a:solidFill>
                  <a:schemeClr val="tx2"/>
                </a:solidFill>
                <a:latin typeface="+mn-lt"/>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63BA49E1-943D-475A-9D10-C07ECE56DC8F}"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7" r:id="rId4"/>
    <p:sldLayoutId id="2147483668" r:id="rId5"/>
    <p:sldLayoutId id="2147483675" r:id="rId6"/>
    <p:sldLayoutId id="2147483669" r:id="rId7"/>
    <p:sldLayoutId id="2147483676" r:id="rId8"/>
    <p:sldLayoutId id="2147483677" r:id="rId9"/>
    <p:sldLayoutId id="2147483670" r:id="rId10"/>
    <p:sldLayoutId id="2147483671"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Trebuchet MS" pitchFamily="34" charset="0"/>
        </a:defRPr>
      </a:lvl2pPr>
      <a:lvl3pPr algn="l" rtl="0" fontAlgn="base">
        <a:spcBef>
          <a:spcPct val="0"/>
        </a:spcBef>
        <a:spcAft>
          <a:spcPct val="0"/>
        </a:spcAft>
        <a:defRPr sz="3000">
          <a:solidFill>
            <a:schemeClr val="tx2"/>
          </a:solidFill>
          <a:latin typeface="Trebuchet MS" pitchFamily="34" charset="0"/>
        </a:defRPr>
      </a:lvl3pPr>
      <a:lvl4pPr algn="l" rtl="0" fontAlgn="base">
        <a:spcBef>
          <a:spcPct val="0"/>
        </a:spcBef>
        <a:spcAft>
          <a:spcPct val="0"/>
        </a:spcAft>
        <a:defRPr sz="3000">
          <a:solidFill>
            <a:schemeClr val="tx2"/>
          </a:solidFill>
          <a:latin typeface="Trebuchet MS" pitchFamily="34" charset="0"/>
        </a:defRPr>
      </a:lvl4pPr>
      <a:lvl5pPr algn="l" rtl="0" fontAlgn="base">
        <a:spcBef>
          <a:spcPct val="0"/>
        </a:spcBef>
        <a:spcAft>
          <a:spcPct val="0"/>
        </a:spcAft>
        <a:defRPr sz="3000">
          <a:solidFill>
            <a:schemeClr val="tx2"/>
          </a:solidFill>
          <a:latin typeface="Trebuchet MS" pitchFamily="34" charset="0"/>
        </a:defRPr>
      </a:lvl5pPr>
      <a:lvl6pPr marL="457200" algn="l" rtl="0" fontAlgn="base">
        <a:spcBef>
          <a:spcPct val="0"/>
        </a:spcBef>
        <a:spcAft>
          <a:spcPct val="0"/>
        </a:spcAft>
        <a:defRPr sz="3000">
          <a:solidFill>
            <a:schemeClr val="tx2"/>
          </a:solidFill>
          <a:latin typeface="Trebuchet MS" pitchFamily="34" charset="0"/>
        </a:defRPr>
      </a:lvl6pPr>
      <a:lvl7pPr marL="914400" algn="l" rtl="0" fontAlgn="base">
        <a:spcBef>
          <a:spcPct val="0"/>
        </a:spcBef>
        <a:spcAft>
          <a:spcPct val="0"/>
        </a:spcAft>
        <a:defRPr sz="3000">
          <a:solidFill>
            <a:schemeClr val="tx2"/>
          </a:solidFill>
          <a:latin typeface="Trebuchet MS" pitchFamily="34" charset="0"/>
        </a:defRPr>
      </a:lvl7pPr>
      <a:lvl8pPr marL="1371600" algn="l" rtl="0" fontAlgn="base">
        <a:spcBef>
          <a:spcPct val="0"/>
        </a:spcBef>
        <a:spcAft>
          <a:spcPct val="0"/>
        </a:spcAft>
        <a:defRPr sz="3000">
          <a:solidFill>
            <a:schemeClr val="tx2"/>
          </a:solidFill>
          <a:latin typeface="Trebuchet MS" pitchFamily="34" charset="0"/>
        </a:defRPr>
      </a:lvl8pPr>
      <a:lvl9pPr marL="1828800" algn="l" rtl="0" fontAlgn="base">
        <a:spcBef>
          <a:spcPct val="0"/>
        </a:spcBef>
        <a:spcAft>
          <a:spcPct val="0"/>
        </a:spcAft>
        <a:defRPr sz="3000">
          <a:solidFill>
            <a:schemeClr val="tx2"/>
          </a:solidFill>
          <a:latin typeface="Trebuchet MS" pitchFamily="34"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audio" Target="../media/audio9.wav"/><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0.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_________Microsoft_Office_Word11.docx"/></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0.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audio" Target="../media/audio10.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7.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2188" y="545643"/>
            <a:ext cx="6172200" cy="3254241"/>
          </a:xfrm>
        </p:spPr>
        <p:style>
          <a:lnRef idx="1">
            <a:schemeClr val="accent2"/>
          </a:lnRef>
          <a:fillRef idx="2">
            <a:schemeClr val="accent2"/>
          </a:fillRef>
          <a:effectRef idx="1">
            <a:schemeClr val="accent2"/>
          </a:effectRef>
          <a:fontRef idx="minor">
            <a:schemeClr val="dk1"/>
          </a:fontRef>
        </p:style>
        <p:txBody>
          <a:bodyPr wrap="square" lIns="91440" tIns="45720" rIns="91440" bIns="45720" numCol="1" anchorCtr="0" compatLnSpc="1">
            <a:prstTxWarp prst="textNoShape">
              <a:avLst/>
            </a:prstTxWarp>
          </a:bodyPr>
          <a:lstStyle/>
          <a:p>
            <a:pPr algn="ctr"/>
            <a:r>
              <a:rPr lang="uk-UA" sz="1100" cap="none" smtClean="0">
                <a:solidFill>
                  <a:srgbClr val="000000"/>
                </a:solidFill>
              </a:rPr>
              <a:t>РАЙОННИЙ МЕТОДИЧНИЙ ЦЕНТР ВІДДІЛУ ОСВІТИ </a:t>
            </a:r>
            <a:br>
              <a:rPr lang="uk-UA" sz="1100" cap="none" smtClean="0">
                <a:solidFill>
                  <a:srgbClr val="000000"/>
                </a:solidFill>
              </a:rPr>
            </a:br>
            <a:r>
              <a:rPr lang="uk-UA" sz="1100" cap="none" smtClean="0">
                <a:solidFill>
                  <a:srgbClr val="000000"/>
                </a:solidFill>
              </a:rPr>
              <a:t>ТЕОФІПОЛЬСЬКОЇ  РАЙДЕРЖАДМІНІСТРАЦІЇ</a:t>
            </a:r>
            <a:br>
              <a:rPr lang="uk-UA" sz="1100" cap="none" smtClean="0">
                <a:solidFill>
                  <a:srgbClr val="000000"/>
                </a:solidFill>
              </a:rPr>
            </a:br>
            <a:r>
              <a:rPr lang="uk-UA" sz="1100" cap="none" smtClean="0">
                <a:solidFill>
                  <a:srgbClr val="000000"/>
                </a:solidFill>
              </a:rPr>
              <a:t>ВОЛИЦЕ-ПОЛІВСЬКА ЗАГАЛЬНООСВІТНЯ ШКОЛА І-ІІІ СТУПЕНІВ</a:t>
            </a:r>
            <a:br>
              <a:rPr lang="uk-UA" sz="1100" cap="none" smtClean="0">
                <a:solidFill>
                  <a:srgbClr val="000000"/>
                </a:solidFill>
              </a:rPr>
            </a:br>
            <a:r>
              <a:rPr lang="uk-UA" sz="2700" cap="none" smtClean="0">
                <a:solidFill>
                  <a:srgbClr val="000000"/>
                </a:solidFill>
              </a:rPr>
              <a:t/>
            </a:r>
            <a:br>
              <a:rPr lang="uk-UA" sz="2700" cap="none" smtClean="0">
                <a:solidFill>
                  <a:srgbClr val="000000"/>
                </a:solidFill>
              </a:rPr>
            </a:br>
            <a:r>
              <a:rPr lang="uk-UA" sz="2700" cap="none" smtClean="0">
                <a:solidFill>
                  <a:srgbClr val="000000"/>
                </a:solidFill>
                <a:latin typeface="Arial" charset="0"/>
              </a:rPr>
              <a:t>                              </a:t>
            </a:r>
            <a:r>
              <a:rPr lang="uk-UA" sz="1400" cap="none" smtClean="0">
                <a:solidFill>
                  <a:schemeClr val="tx1"/>
                </a:solidFill>
                <a:latin typeface="Arial" charset="0"/>
              </a:rPr>
              <a:t>Рижак Лариса Олександрівна</a:t>
            </a:r>
          </a:p>
          <a:p>
            <a:pPr algn="ctr"/>
            <a:r>
              <a:rPr lang="uk-UA" sz="2700" cap="none" smtClean="0">
                <a:solidFill>
                  <a:srgbClr val="000000"/>
                </a:solidFill>
              </a:rPr>
              <a:t/>
            </a:r>
            <a:br>
              <a:rPr lang="uk-UA" sz="2700" cap="none" smtClean="0">
                <a:solidFill>
                  <a:srgbClr val="000000"/>
                </a:solidFill>
              </a:rPr>
            </a:br>
            <a:r>
              <a:rPr lang="uk-UA" sz="2700" cap="none" smtClean="0">
                <a:solidFill>
                  <a:srgbClr val="000000"/>
                </a:solidFill>
              </a:rPr>
              <a:t>ВПРОВАДЖЕННЯ В НАВЧАЛЬНИЙ ПРОЦЕС </a:t>
            </a:r>
            <a:r>
              <a:rPr lang="uk-UA" sz="2700" cap="none" smtClean="0">
                <a:solidFill>
                  <a:srgbClr val="000000"/>
                </a:solidFill>
                <a:latin typeface="Times New Roman" pitchFamily="18" charset="0"/>
                <a:cs typeface="Times New Roman" pitchFamily="18" charset="0"/>
              </a:rPr>
              <a:t>ІНТЕРАКТИВНИХ</a:t>
            </a:r>
            <a:r>
              <a:rPr lang="uk-UA" sz="2700" cap="none" smtClean="0">
                <a:solidFill>
                  <a:srgbClr val="000000"/>
                </a:solidFill>
              </a:rPr>
              <a:t> ТЕХНОЛОГІЙ</a:t>
            </a:r>
            <a:endParaRPr lang="ru-RU" sz="2700" cap="none" smtClean="0">
              <a:solidFill>
                <a:srgbClr val="000000"/>
              </a:solidFill>
            </a:endParaRPr>
          </a:p>
        </p:txBody>
      </p:sp>
      <p:sp>
        <p:nvSpPr>
          <p:cNvPr id="3" name="Подзаголовок 2"/>
          <p:cNvSpPr>
            <a:spLocks noGrp="1"/>
          </p:cNvSpPr>
          <p:nvPr>
            <p:ph type="subTitle" idx="1"/>
          </p:nvPr>
        </p:nvSpPr>
        <p:spPr>
          <a:xfrm>
            <a:off x="3203575" y="4292600"/>
            <a:ext cx="5400675" cy="2305050"/>
          </a:xfrm>
        </p:spPr>
        <p:txBody>
          <a:bodyPr>
            <a:normAutofit/>
          </a:bodyPr>
          <a:lstStyle/>
          <a:p>
            <a:pPr indent="1082675">
              <a:lnSpc>
                <a:spcPct val="130000"/>
              </a:lnSpc>
            </a:pPr>
            <a:r>
              <a:rPr lang="uk-UA" sz="1700" b="0" smtClean="0">
                <a:latin typeface="Times New Roman" pitchFamily="18" charset="0"/>
                <a:cs typeface="Times New Roman" pitchFamily="18" charset="0"/>
              </a:rPr>
              <a:t>                                                       </a:t>
            </a:r>
            <a:endParaRPr lang="ru-RU" sz="1700" b="0" smtClean="0">
              <a:latin typeface="Times New Roman" pitchFamily="18" charset="0"/>
              <a:cs typeface="Times New Roman" pitchFamily="18" charset="0"/>
            </a:endParaRPr>
          </a:p>
          <a:p>
            <a:pPr indent="1082675">
              <a:lnSpc>
                <a:spcPct val="130000"/>
              </a:lnSpc>
            </a:pPr>
            <a:r>
              <a:rPr lang="ru-RU" sz="1700" b="0" smtClean="0">
                <a:latin typeface="Times New Roman" pitchFamily="18" charset="0"/>
                <a:cs typeface="Times New Roman" pitchFamily="18" charset="0"/>
              </a:rPr>
              <a:t>                                                            </a:t>
            </a:r>
            <a:endParaRPr lang="uk-UA" sz="1700" b="0" smtClean="0">
              <a:latin typeface="Times New Roman" pitchFamily="18" charset="0"/>
              <a:cs typeface="Times New Roman" pitchFamily="18" charset="0"/>
            </a:endParaRPr>
          </a:p>
          <a:p>
            <a:pPr indent="1082675">
              <a:lnSpc>
                <a:spcPct val="130000"/>
              </a:lnSpc>
            </a:pPr>
            <a:endParaRPr lang="uk-UA" sz="1700" b="0" smtClean="0">
              <a:latin typeface="Times New Roman" pitchFamily="18" charset="0"/>
              <a:cs typeface="Times New Roman" pitchFamily="18" charset="0"/>
            </a:endParaRPr>
          </a:p>
          <a:p>
            <a:pPr indent="1082675">
              <a:lnSpc>
                <a:spcPct val="130000"/>
              </a:lnSpc>
            </a:pPr>
            <a:endParaRPr lang="uk-UA" sz="1700" b="0" smtClean="0">
              <a:latin typeface="Times New Roman" pitchFamily="18" charset="0"/>
              <a:cs typeface="Times New Roman" pitchFamily="18" charset="0"/>
            </a:endParaRPr>
          </a:p>
          <a:p>
            <a:pPr indent="1082675">
              <a:lnSpc>
                <a:spcPct val="130000"/>
              </a:lnSpc>
            </a:pPr>
            <a:r>
              <a:rPr lang="uk-UA" sz="1600" smtClean="0">
                <a:solidFill>
                  <a:schemeClr val="tx1"/>
                </a:solidFill>
                <a:latin typeface="Times New Roman" pitchFamily="18" charset="0"/>
                <a:cs typeface="Times New Roman" pitchFamily="18" charset="0"/>
              </a:rPr>
              <a:t>2016</a:t>
            </a:r>
          </a:p>
        </p:txBody>
      </p:sp>
    </p:spTree>
  </p:cSld>
  <p:clrMapOvr>
    <a:masterClrMapping/>
  </p:clrMapOvr>
  <p:transition spd="slow">
    <p:wheel spokes="8"/>
    <p:sndAc>
      <p:stSnd>
        <p:snd r:embed="rId3"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50" y="333375"/>
            <a:ext cx="8496300" cy="358775"/>
          </a:xfrm>
        </p:spPr>
        <p:txBody>
          <a:bodyPr>
            <a:normAutofit fontScale="90000"/>
          </a:bodyPr>
          <a:lstStyle/>
          <a:p>
            <a:pPr algn="ctr" fontAlgn="auto">
              <a:spcAft>
                <a:spcPts val="0"/>
              </a:spcAft>
              <a:defRPr/>
            </a:pPr>
            <a:r>
              <a:rPr lang="ru-RU" dirty="0" err="1" smtClean="0"/>
              <a:t>Мозковий</a:t>
            </a:r>
            <a:r>
              <a:rPr lang="ru-RU" dirty="0" smtClean="0"/>
              <a:t> штурм</a:t>
            </a:r>
            <a:endParaRPr lang="ru-RU" dirty="0"/>
          </a:p>
        </p:txBody>
      </p:sp>
      <p:sp>
        <p:nvSpPr>
          <p:cNvPr id="3" name="Содержимое 2"/>
          <p:cNvSpPr>
            <a:spLocks noGrp="1"/>
          </p:cNvSpPr>
          <p:nvPr>
            <p:ph sz="quarter" idx="1"/>
          </p:nvPr>
        </p:nvSpPr>
        <p:spPr>
          <a:xfrm>
            <a:off x="395288" y="620713"/>
            <a:ext cx="7467600" cy="6048375"/>
          </a:xfrm>
        </p:spPr>
        <p:txBody>
          <a:bodyPr>
            <a:normAutofit lnSpcReduction="10000"/>
          </a:bodyPr>
          <a:lstStyle/>
          <a:p>
            <a:pPr marL="274320" indent="-274320" fontAlgn="auto">
              <a:lnSpc>
                <a:spcPct val="150000"/>
              </a:lnSpc>
              <a:spcAft>
                <a:spcPts val="0"/>
              </a:spcAft>
              <a:buFont typeface="Wingdings"/>
              <a:buNone/>
              <a:defRPr/>
            </a:pPr>
            <a:r>
              <a:rPr lang="ru-RU" sz="1400" dirty="0" err="1" smtClean="0"/>
              <a:t>Ця</a:t>
            </a:r>
            <a:r>
              <a:rPr lang="ru-RU" sz="1400" dirty="0" smtClean="0"/>
              <a:t> </a:t>
            </a:r>
            <a:r>
              <a:rPr lang="ru-RU" sz="1400" dirty="0" err="1" smtClean="0"/>
              <a:t>технологія</a:t>
            </a:r>
            <a:r>
              <a:rPr lang="ru-RU" sz="1400" dirty="0" smtClean="0"/>
              <a:t> </a:t>
            </a:r>
            <a:r>
              <a:rPr lang="ru-RU" sz="1400" dirty="0" err="1" smtClean="0"/>
              <a:t>означає</a:t>
            </a:r>
            <a:r>
              <a:rPr lang="ru-RU" sz="1400" dirty="0" smtClean="0"/>
              <a:t> довести, </a:t>
            </a:r>
            <a:r>
              <a:rPr lang="ru-RU" sz="1400" dirty="0" err="1" smtClean="0"/>
              <a:t>пояснити</a:t>
            </a:r>
            <a:r>
              <a:rPr lang="ru-RU" sz="1400" dirty="0" smtClean="0"/>
              <a:t>. </a:t>
            </a:r>
            <a:r>
              <a:rPr lang="ru-RU" sz="1400" dirty="0" err="1" smtClean="0"/>
              <a:t>Мозковий</a:t>
            </a:r>
            <a:r>
              <a:rPr lang="ru-RU" sz="1400" dirty="0" smtClean="0"/>
              <a:t> штурм </a:t>
            </a:r>
            <a:r>
              <a:rPr lang="ru-RU" sz="1400" dirty="0" err="1" smtClean="0"/>
              <a:t>є</a:t>
            </a:r>
            <a:r>
              <a:rPr lang="ru-RU" sz="1400" dirty="0" smtClean="0"/>
              <a:t> </a:t>
            </a:r>
            <a:r>
              <a:rPr lang="ru-RU" sz="1400" dirty="0" err="1" smtClean="0"/>
              <a:t>прекрасним</a:t>
            </a:r>
            <a:r>
              <a:rPr lang="ru-RU" sz="1400" dirty="0" smtClean="0"/>
              <a:t> методом для </a:t>
            </a:r>
            <a:r>
              <a:rPr lang="ru-RU" sz="1400" dirty="0" err="1" smtClean="0"/>
              <a:t>використання</a:t>
            </a:r>
            <a:r>
              <a:rPr lang="ru-RU" sz="1400" dirty="0" smtClean="0"/>
              <a:t> </a:t>
            </a:r>
            <a:r>
              <a:rPr lang="ru-RU" sz="1400" dirty="0" err="1" smtClean="0"/>
              <a:t>досвіду</a:t>
            </a:r>
            <a:r>
              <a:rPr lang="ru-RU" sz="1400" dirty="0" smtClean="0"/>
              <a:t> </a:t>
            </a:r>
            <a:r>
              <a:rPr lang="ru-RU" sz="1400" dirty="0" err="1" smtClean="0"/>
              <a:t>учнів</a:t>
            </a:r>
            <a:r>
              <a:rPr lang="ru-RU" sz="1400" dirty="0" smtClean="0"/>
              <a:t> </a:t>
            </a:r>
            <a:r>
              <a:rPr lang="ru-RU" sz="1400" dirty="0" err="1" smtClean="0"/>
              <a:t>з</a:t>
            </a:r>
            <a:r>
              <a:rPr lang="ru-RU" sz="1400" dirty="0" smtClean="0"/>
              <a:t> метою </a:t>
            </a:r>
            <a:r>
              <a:rPr lang="ru-RU" sz="1400" dirty="0" err="1" smtClean="0"/>
              <a:t>розвязання</a:t>
            </a:r>
            <a:r>
              <a:rPr lang="ru-RU" sz="1400" dirty="0" smtClean="0"/>
              <a:t> проблем та </a:t>
            </a:r>
            <a:r>
              <a:rPr lang="ru-RU" sz="1400" dirty="0" err="1" smtClean="0"/>
              <a:t>розробки</a:t>
            </a:r>
            <a:r>
              <a:rPr lang="ru-RU" sz="1400" dirty="0" smtClean="0"/>
              <a:t> </a:t>
            </a:r>
            <a:r>
              <a:rPr lang="ru-RU" sz="1400" dirty="0" err="1" smtClean="0"/>
              <a:t>ідей</a:t>
            </a:r>
            <a:r>
              <a:rPr lang="ru-RU" sz="1400" dirty="0" smtClean="0"/>
              <a:t>. </a:t>
            </a:r>
            <a:r>
              <a:rPr lang="ru-RU" sz="1400" dirty="0" err="1" smtClean="0"/>
              <a:t>Мозковий</a:t>
            </a:r>
            <a:r>
              <a:rPr lang="ru-RU" sz="1400" dirty="0" smtClean="0"/>
              <a:t> штурм </a:t>
            </a:r>
            <a:r>
              <a:rPr lang="ru-RU" sz="1400" dirty="0" err="1" smtClean="0"/>
              <a:t>спрацьовує</a:t>
            </a:r>
            <a:r>
              <a:rPr lang="ru-RU" sz="1400" dirty="0" smtClean="0"/>
              <a:t> в </a:t>
            </a:r>
            <a:r>
              <a:rPr lang="ru-RU" sz="1400" dirty="0" err="1" smtClean="0"/>
              <a:t>групах</a:t>
            </a:r>
            <a:r>
              <a:rPr lang="ru-RU" sz="1400" dirty="0" smtClean="0"/>
              <a:t> по 5 – 7 </a:t>
            </a:r>
            <a:r>
              <a:rPr lang="ru-RU" sz="1400" dirty="0" err="1" smtClean="0"/>
              <a:t>учнів</a:t>
            </a:r>
            <a:r>
              <a:rPr lang="ru-RU" sz="1400" dirty="0" smtClean="0"/>
              <a:t>. </a:t>
            </a:r>
          </a:p>
          <a:p>
            <a:pPr marL="274320" indent="-274320" fontAlgn="auto">
              <a:lnSpc>
                <a:spcPct val="150000"/>
              </a:lnSpc>
              <a:spcAft>
                <a:spcPts val="0"/>
              </a:spcAft>
              <a:buFont typeface="Wingdings"/>
              <a:buNone/>
              <a:defRPr/>
            </a:pPr>
            <a:r>
              <a:rPr lang="ru-RU" sz="1400" u="sng" dirty="0" err="1" smtClean="0"/>
              <a:t>Потрібно</a:t>
            </a:r>
            <a:r>
              <a:rPr lang="ru-RU" sz="1400" u="sng" dirty="0" smtClean="0"/>
              <a:t>:</a:t>
            </a:r>
          </a:p>
          <a:p>
            <a:pPr marL="274320" indent="-274320" fontAlgn="auto">
              <a:lnSpc>
                <a:spcPct val="150000"/>
              </a:lnSpc>
              <a:spcAft>
                <a:spcPts val="0"/>
              </a:spcAft>
              <a:buFont typeface="Wingdings"/>
              <a:buNone/>
              <a:defRPr/>
            </a:pPr>
            <a:r>
              <a:rPr lang="ru-RU" sz="1400" dirty="0" err="1" smtClean="0"/>
              <a:t>Чітко</a:t>
            </a:r>
            <a:r>
              <a:rPr lang="ru-RU" sz="1400" dirty="0" smtClean="0"/>
              <a:t> </a:t>
            </a:r>
            <a:r>
              <a:rPr lang="ru-RU" sz="1400" dirty="0" err="1" smtClean="0"/>
              <a:t>визначити</a:t>
            </a:r>
            <a:r>
              <a:rPr lang="ru-RU" sz="1400" dirty="0" smtClean="0"/>
              <a:t> проблему </a:t>
            </a:r>
            <a:r>
              <a:rPr lang="ru-RU" sz="1400" dirty="0" err="1" smtClean="0"/>
              <a:t>або</a:t>
            </a:r>
            <a:r>
              <a:rPr lang="ru-RU" sz="1400" dirty="0" smtClean="0"/>
              <a:t> тему для </a:t>
            </a:r>
            <a:r>
              <a:rPr lang="ru-RU" sz="1400" dirty="0" err="1" smtClean="0"/>
              <a:t>мозкового</a:t>
            </a:r>
            <a:r>
              <a:rPr lang="ru-RU" sz="1400" dirty="0" smtClean="0"/>
              <a:t> штурму. </a:t>
            </a:r>
            <a:r>
              <a:rPr lang="ru-RU" sz="1400" dirty="0" err="1" smtClean="0"/>
              <a:t>Працювати</a:t>
            </a:r>
            <a:r>
              <a:rPr lang="ru-RU" sz="1400" dirty="0" smtClean="0"/>
              <a:t> у </a:t>
            </a:r>
            <a:r>
              <a:rPr lang="ru-RU" sz="1400" dirty="0" err="1" smtClean="0"/>
              <a:t>колі</a:t>
            </a:r>
            <a:r>
              <a:rPr lang="ru-RU" sz="1400" dirty="0" smtClean="0"/>
              <a:t>.</a:t>
            </a:r>
          </a:p>
          <a:p>
            <a:pPr marL="274320" indent="-274320" fontAlgn="auto">
              <a:lnSpc>
                <a:spcPct val="150000"/>
              </a:lnSpc>
              <a:spcAft>
                <a:spcPts val="0"/>
              </a:spcAft>
              <a:buFont typeface="Wingdings"/>
              <a:buNone/>
              <a:defRPr/>
            </a:pPr>
            <a:r>
              <a:rPr lang="ru-RU" sz="1400" dirty="0" err="1" smtClean="0"/>
              <a:t>Вибрати</a:t>
            </a:r>
            <a:r>
              <a:rPr lang="ru-RU" sz="1400" dirty="0" smtClean="0"/>
              <a:t> </a:t>
            </a:r>
            <a:r>
              <a:rPr lang="ru-RU" sz="1400" dirty="0" err="1" smtClean="0"/>
              <a:t>лідера</a:t>
            </a:r>
            <a:r>
              <a:rPr lang="ru-RU" sz="1400" dirty="0" smtClean="0"/>
              <a:t>, </a:t>
            </a:r>
            <a:r>
              <a:rPr lang="ru-RU" sz="1400" dirty="0" err="1" smtClean="0"/>
              <a:t>який</a:t>
            </a:r>
            <a:r>
              <a:rPr lang="ru-RU" sz="1400" dirty="0" smtClean="0"/>
              <a:t> </a:t>
            </a:r>
            <a:r>
              <a:rPr lang="ru-RU" sz="1400" dirty="0" err="1" smtClean="0"/>
              <a:t>веде</a:t>
            </a:r>
            <a:r>
              <a:rPr lang="ru-RU" sz="1400" dirty="0" smtClean="0"/>
              <a:t> </a:t>
            </a:r>
            <a:r>
              <a:rPr lang="ru-RU" sz="1400" dirty="0" err="1" smtClean="0"/>
              <a:t>обговорення</a:t>
            </a:r>
            <a:r>
              <a:rPr lang="ru-RU" sz="1400" dirty="0" smtClean="0"/>
              <a:t> </a:t>
            </a:r>
            <a:r>
              <a:rPr lang="ru-RU" sz="1400" dirty="0" err="1" smtClean="0"/>
              <a:t>і</a:t>
            </a:r>
            <a:r>
              <a:rPr lang="ru-RU" sz="1400" dirty="0" smtClean="0"/>
              <a:t> </a:t>
            </a:r>
            <a:r>
              <a:rPr lang="ru-RU" sz="1400" dirty="0" err="1" smtClean="0"/>
              <a:t>заохочує</a:t>
            </a:r>
            <a:r>
              <a:rPr lang="ru-RU" sz="1400" dirty="0" smtClean="0"/>
              <a:t> </a:t>
            </a:r>
            <a:r>
              <a:rPr lang="ru-RU" sz="1400" dirty="0" err="1" smtClean="0"/>
              <a:t>появу</a:t>
            </a:r>
            <a:r>
              <a:rPr lang="ru-RU" sz="1400" dirty="0" smtClean="0"/>
              <a:t> </a:t>
            </a:r>
            <a:r>
              <a:rPr lang="ru-RU" sz="1400" dirty="0" err="1" smtClean="0"/>
              <a:t>нових</a:t>
            </a:r>
            <a:r>
              <a:rPr lang="ru-RU" sz="1400" dirty="0" smtClean="0"/>
              <a:t> </a:t>
            </a:r>
            <a:r>
              <a:rPr lang="ru-RU" sz="1400" dirty="0" err="1" smtClean="0"/>
              <a:t>ідей</a:t>
            </a:r>
            <a:r>
              <a:rPr lang="ru-RU" sz="1400" dirty="0" smtClean="0"/>
              <a:t>. </a:t>
            </a:r>
            <a:r>
              <a:rPr lang="ru-RU" sz="1400" dirty="0" err="1" smtClean="0"/>
              <a:t>Він</a:t>
            </a:r>
            <a:r>
              <a:rPr lang="ru-RU" sz="1400" dirty="0" smtClean="0"/>
              <a:t> повинен </a:t>
            </a:r>
            <a:r>
              <a:rPr lang="ru-RU" sz="1400" dirty="0" err="1" smtClean="0"/>
              <a:t>заохочувати</a:t>
            </a:r>
            <a:r>
              <a:rPr lang="ru-RU" sz="1400" dirty="0" smtClean="0"/>
              <a:t> </a:t>
            </a:r>
            <a:r>
              <a:rPr lang="ru-RU" sz="1400" dirty="0" err="1" smtClean="0"/>
              <a:t>кількість</a:t>
            </a:r>
            <a:r>
              <a:rPr lang="ru-RU" sz="1400" dirty="0" smtClean="0"/>
              <a:t>, а не </a:t>
            </a:r>
            <a:r>
              <a:rPr lang="ru-RU" sz="1400" dirty="0" err="1" smtClean="0"/>
              <a:t>якість</a:t>
            </a:r>
            <a:r>
              <a:rPr lang="ru-RU" sz="1400" dirty="0" smtClean="0"/>
              <a:t> </a:t>
            </a:r>
            <a:r>
              <a:rPr lang="ru-RU" sz="1400" dirty="0" err="1" smtClean="0"/>
              <a:t>ідей</a:t>
            </a:r>
            <a:r>
              <a:rPr lang="ru-RU" sz="1400" dirty="0" smtClean="0"/>
              <a:t>.</a:t>
            </a:r>
          </a:p>
          <a:p>
            <a:pPr marL="274320" indent="-274320" fontAlgn="auto">
              <a:lnSpc>
                <a:spcPct val="150000"/>
              </a:lnSpc>
              <a:spcAft>
                <a:spcPts val="0"/>
              </a:spcAft>
              <a:buFont typeface="Wingdings"/>
              <a:buNone/>
              <a:defRPr/>
            </a:pPr>
            <a:r>
              <a:rPr lang="ru-RU" sz="1400" u="sng" dirty="0" smtClean="0"/>
              <a:t>Правила</a:t>
            </a:r>
            <a:r>
              <a:rPr lang="ru-RU" sz="1400" dirty="0" smtClean="0"/>
              <a:t> </a:t>
            </a:r>
            <a:r>
              <a:rPr lang="ru-RU" sz="1400" u="sng" dirty="0" err="1" smtClean="0"/>
              <a:t>мозкового</a:t>
            </a:r>
            <a:r>
              <a:rPr lang="ru-RU" sz="1400" dirty="0" smtClean="0"/>
              <a:t> </a:t>
            </a:r>
            <a:r>
              <a:rPr lang="ru-RU" sz="1400" u="sng" dirty="0" smtClean="0"/>
              <a:t>штурму:</a:t>
            </a:r>
            <a:endParaRPr lang="ru-RU" sz="1400" dirty="0" smtClean="0"/>
          </a:p>
          <a:p>
            <a:pPr marL="342900" indent="-342900" fontAlgn="auto">
              <a:lnSpc>
                <a:spcPct val="150000"/>
              </a:lnSpc>
              <a:spcAft>
                <a:spcPts val="0"/>
              </a:spcAft>
              <a:buClr>
                <a:srgbClr val="7030A0"/>
              </a:buClr>
              <a:buFont typeface="Wingdings"/>
              <a:buNone/>
              <a:defRPr/>
            </a:pPr>
            <a:r>
              <a:rPr lang="ru-RU" sz="1400" dirty="0" smtClean="0"/>
              <a:t>1. </a:t>
            </a:r>
            <a:r>
              <a:rPr lang="ru-RU" sz="1400" dirty="0" err="1" smtClean="0"/>
              <a:t>Жодної</a:t>
            </a:r>
            <a:r>
              <a:rPr lang="ru-RU" sz="1400" dirty="0" smtClean="0"/>
              <a:t> критики.</a:t>
            </a:r>
          </a:p>
          <a:p>
            <a:pPr marL="342900" indent="-342900" fontAlgn="auto">
              <a:lnSpc>
                <a:spcPct val="150000"/>
              </a:lnSpc>
              <a:spcAft>
                <a:spcPts val="0"/>
              </a:spcAft>
              <a:buFont typeface="Wingdings"/>
              <a:buNone/>
              <a:defRPr/>
            </a:pPr>
            <a:r>
              <a:rPr lang="ru-RU" sz="1400" dirty="0" smtClean="0"/>
              <a:t>2. </a:t>
            </a:r>
            <a:r>
              <a:rPr lang="ru-RU" sz="1400" dirty="0" err="1" smtClean="0"/>
              <a:t>Запозичення</a:t>
            </a:r>
            <a:r>
              <a:rPr lang="ru-RU" sz="1400" dirty="0" smtClean="0"/>
              <a:t> </a:t>
            </a:r>
            <a:r>
              <a:rPr lang="ru-RU" sz="1400" dirty="0" err="1" smtClean="0"/>
              <a:t>інших</a:t>
            </a:r>
            <a:r>
              <a:rPr lang="ru-RU" sz="1400" dirty="0" smtClean="0"/>
              <a:t> </a:t>
            </a:r>
            <a:r>
              <a:rPr lang="ru-RU" sz="1400" dirty="0" err="1" smtClean="0"/>
              <a:t>ідей</a:t>
            </a:r>
            <a:r>
              <a:rPr lang="ru-RU" sz="1400" dirty="0" smtClean="0"/>
              <a:t> </a:t>
            </a:r>
            <a:r>
              <a:rPr lang="ru-RU" sz="1400" dirty="0" err="1" smtClean="0"/>
              <a:t>є</a:t>
            </a:r>
            <a:r>
              <a:rPr lang="ru-RU" sz="1400" dirty="0" smtClean="0"/>
              <a:t> </a:t>
            </a:r>
            <a:r>
              <a:rPr lang="ru-RU" sz="1400" dirty="0" err="1" smtClean="0"/>
              <a:t>нормальним</a:t>
            </a:r>
            <a:r>
              <a:rPr lang="ru-RU" sz="1400" dirty="0" smtClean="0"/>
              <a:t> </a:t>
            </a:r>
            <a:r>
              <a:rPr lang="ru-RU" sz="1400" dirty="0" err="1" smtClean="0"/>
              <a:t>явищем</a:t>
            </a:r>
            <a:r>
              <a:rPr lang="ru-RU" sz="1400" dirty="0" smtClean="0"/>
              <a:t>.</a:t>
            </a:r>
          </a:p>
          <a:p>
            <a:pPr marL="342900" indent="-342900" fontAlgn="auto">
              <a:lnSpc>
                <a:spcPct val="150000"/>
              </a:lnSpc>
              <a:spcAft>
                <a:spcPts val="0"/>
              </a:spcAft>
              <a:buFont typeface="Wingdings"/>
              <a:buNone/>
              <a:defRPr/>
            </a:pPr>
            <a:r>
              <a:rPr lang="ru-RU" sz="1400" dirty="0" smtClean="0"/>
              <a:t>3. Бажана велика </a:t>
            </a:r>
            <a:r>
              <a:rPr lang="ru-RU" sz="1400" dirty="0" err="1" smtClean="0"/>
              <a:t>кількість</a:t>
            </a:r>
            <a:r>
              <a:rPr lang="ru-RU" sz="1400" dirty="0" smtClean="0"/>
              <a:t> </a:t>
            </a:r>
            <a:r>
              <a:rPr lang="ru-RU" sz="1400" dirty="0" err="1" smtClean="0"/>
              <a:t>ідей</a:t>
            </a:r>
            <a:r>
              <a:rPr lang="ru-RU" sz="1400" dirty="0" smtClean="0"/>
              <a:t>.</a:t>
            </a:r>
          </a:p>
          <a:p>
            <a:pPr marL="342900" indent="-342900" fontAlgn="auto">
              <a:lnSpc>
                <a:spcPct val="150000"/>
              </a:lnSpc>
              <a:spcAft>
                <a:spcPts val="0"/>
              </a:spcAft>
              <a:buFont typeface="Wingdings"/>
              <a:buNone/>
              <a:defRPr/>
            </a:pPr>
            <a:r>
              <a:rPr lang="ru-RU" sz="1400" dirty="0" smtClean="0"/>
              <a:t>4. </a:t>
            </a:r>
            <a:r>
              <a:rPr lang="ru-RU" sz="1400" dirty="0" err="1" smtClean="0"/>
              <a:t>Оцінка</a:t>
            </a:r>
            <a:r>
              <a:rPr lang="ru-RU" sz="1400" dirty="0" smtClean="0"/>
              <a:t> приходить </a:t>
            </a:r>
            <a:r>
              <a:rPr lang="ru-RU" sz="1400" dirty="0" err="1" smtClean="0"/>
              <a:t>пізніше</a:t>
            </a:r>
            <a:r>
              <a:rPr lang="ru-RU" sz="1400" dirty="0" smtClean="0"/>
              <a:t>. </a:t>
            </a:r>
          </a:p>
          <a:p>
            <a:pPr marL="342900" indent="-342900" fontAlgn="auto">
              <a:lnSpc>
                <a:spcPct val="150000"/>
              </a:lnSpc>
              <a:spcAft>
                <a:spcPts val="0"/>
              </a:spcAft>
              <a:buFont typeface="Wingdings"/>
              <a:buNone/>
              <a:defRPr/>
            </a:pPr>
            <a:r>
              <a:rPr lang="ru-RU" sz="1400" dirty="0" err="1" smtClean="0"/>
              <a:t>Завдяки</a:t>
            </a:r>
            <a:r>
              <a:rPr lang="ru-RU" sz="1400" dirty="0" smtClean="0"/>
              <a:t> </a:t>
            </a:r>
            <a:r>
              <a:rPr lang="ru-RU" sz="1400" dirty="0" err="1" smtClean="0"/>
              <a:t>цій</a:t>
            </a:r>
            <a:r>
              <a:rPr lang="ru-RU" sz="1400" dirty="0" smtClean="0"/>
              <a:t> </a:t>
            </a:r>
            <a:r>
              <a:rPr lang="ru-RU" sz="1400" dirty="0" err="1" smtClean="0"/>
              <a:t>технології</a:t>
            </a:r>
            <a:r>
              <a:rPr lang="ru-RU" sz="1400" dirty="0" smtClean="0"/>
              <a:t> </a:t>
            </a:r>
            <a:r>
              <a:rPr lang="ru-RU" sz="1400" dirty="0" err="1" smtClean="0"/>
              <a:t>створюється</a:t>
            </a:r>
            <a:r>
              <a:rPr lang="ru-RU" sz="1400" dirty="0" smtClean="0"/>
              <a:t> </a:t>
            </a:r>
            <a:r>
              <a:rPr lang="ru-RU" sz="1400" dirty="0" err="1" smtClean="0"/>
              <a:t>таке</a:t>
            </a:r>
            <a:r>
              <a:rPr lang="ru-RU" sz="1400" dirty="0" smtClean="0"/>
              <a:t> </a:t>
            </a:r>
            <a:r>
              <a:rPr lang="ru-RU" sz="1400" dirty="0" err="1" smtClean="0"/>
              <a:t>середовище</a:t>
            </a:r>
            <a:r>
              <a:rPr lang="ru-RU" sz="1400" dirty="0" smtClean="0"/>
              <a:t>, в </a:t>
            </a:r>
            <a:r>
              <a:rPr lang="ru-RU" sz="1400" dirty="0" err="1" smtClean="0"/>
              <a:t>якому</a:t>
            </a:r>
            <a:r>
              <a:rPr lang="ru-RU" sz="1400" dirty="0" smtClean="0"/>
              <a:t> </a:t>
            </a:r>
            <a:r>
              <a:rPr lang="ru-RU" sz="1400" dirty="0" err="1" smtClean="0"/>
              <a:t>теорія</a:t>
            </a:r>
            <a:r>
              <a:rPr lang="ru-RU" sz="1400" dirty="0" smtClean="0"/>
              <a:t> </a:t>
            </a:r>
            <a:r>
              <a:rPr lang="ru-RU" sz="1400" dirty="0" err="1" smtClean="0"/>
              <a:t>і</a:t>
            </a:r>
            <a:r>
              <a:rPr lang="ru-RU" sz="1400" dirty="0" smtClean="0"/>
              <a:t> практика </a:t>
            </a:r>
            <a:r>
              <a:rPr lang="ru-RU" sz="1400" dirty="0" err="1" smtClean="0"/>
              <a:t>засвоюються</a:t>
            </a:r>
            <a:r>
              <a:rPr lang="ru-RU" sz="1400" dirty="0" smtClean="0"/>
              <a:t> </a:t>
            </a:r>
            <a:r>
              <a:rPr lang="ru-RU" sz="1400" dirty="0" err="1" smtClean="0"/>
              <a:t>одночесно</a:t>
            </a:r>
            <a:r>
              <a:rPr lang="ru-RU" sz="1400" dirty="0" smtClean="0"/>
              <a:t>, а </a:t>
            </a:r>
            <a:r>
              <a:rPr lang="ru-RU" sz="1400" dirty="0" err="1" smtClean="0"/>
              <a:t>це</a:t>
            </a:r>
            <a:r>
              <a:rPr lang="ru-RU" sz="1400" dirty="0" smtClean="0"/>
              <a:t> </a:t>
            </a:r>
            <a:r>
              <a:rPr lang="ru-RU" sz="1400" dirty="0" err="1" smtClean="0"/>
              <a:t>надає</a:t>
            </a:r>
            <a:r>
              <a:rPr lang="ru-RU" sz="1400" dirty="0" smtClean="0"/>
              <a:t> </a:t>
            </a:r>
            <a:r>
              <a:rPr lang="ru-RU" sz="1400" dirty="0" err="1" smtClean="0"/>
              <a:t>змогу</a:t>
            </a:r>
            <a:r>
              <a:rPr lang="ru-RU" sz="1400" dirty="0" smtClean="0"/>
              <a:t> </a:t>
            </a:r>
            <a:r>
              <a:rPr lang="ru-RU" sz="1400" dirty="0" err="1" smtClean="0"/>
              <a:t>учням</a:t>
            </a:r>
            <a:r>
              <a:rPr lang="ru-RU" sz="1400" dirty="0" smtClean="0"/>
              <a:t> </a:t>
            </a:r>
            <a:r>
              <a:rPr lang="ru-RU" sz="1400" dirty="0" err="1" smtClean="0"/>
              <a:t>розвивати</a:t>
            </a:r>
            <a:r>
              <a:rPr lang="ru-RU" sz="1400" dirty="0" smtClean="0"/>
              <a:t> </a:t>
            </a:r>
            <a:r>
              <a:rPr lang="ru-RU" sz="1400" dirty="0" err="1" smtClean="0"/>
              <a:t>світогляд</a:t>
            </a:r>
            <a:r>
              <a:rPr lang="ru-RU" sz="1400" dirty="0" smtClean="0"/>
              <a:t>, </a:t>
            </a:r>
            <a:r>
              <a:rPr lang="ru-RU" sz="1400" dirty="0" err="1" smtClean="0"/>
              <a:t>логічне</a:t>
            </a:r>
            <a:r>
              <a:rPr lang="ru-RU" sz="1400" dirty="0" smtClean="0"/>
              <a:t> </a:t>
            </a:r>
            <a:r>
              <a:rPr lang="ru-RU" sz="1400" dirty="0" err="1" smtClean="0"/>
              <a:t>мислення</a:t>
            </a:r>
            <a:r>
              <a:rPr lang="ru-RU" sz="1400" dirty="0" smtClean="0"/>
              <a:t>, </a:t>
            </a:r>
            <a:r>
              <a:rPr lang="ru-RU" sz="1400" dirty="0" err="1" smtClean="0"/>
              <a:t>зв</a:t>
            </a:r>
            <a:r>
              <a:rPr lang="en-US" sz="1400" dirty="0" smtClean="0"/>
              <a:t>’</a:t>
            </a:r>
            <a:r>
              <a:rPr lang="ru-RU" sz="1400" dirty="0" err="1" smtClean="0"/>
              <a:t>язне</a:t>
            </a:r>
            <a:r>
              <a:rPr lang="ru-RU" sz="1400" dirty="0" smtClean="0"/>
              <a:t> </a:t>
            </a:r>
            <a:r>
              <a:rPr lang="ru-RU" sz="1400" dirty="0" err="1" smtClean="0"/>
              <a:t>мовлення</a:t>
            </a:r>
            <a:r>
              <a:rPr lang="ru-RU" sz="1400" dirty="0" smtClean="0"/>
              <a:t>.</a:t>
            </a:r>
          </a:p>
          <a:p>
            <a:pPr marL="342900" indent="-342900" fontAlgn="auto">
              <a:lnSpc>
                <a:spcPct val="150000"/>
              </a:lnSpc>
              <a:spcAft>
                <a:spcPts val="0"/>
              </a:spcAft>
              <a:buFont typeface="Wingdings"/>
              <a:buNone/>
              <a:defRPr/>
            </a:pPr>
            <a:r>
              <a:rPr lang="uk-UA" sz="1400" dirty="0" smtClean="0"/>
              <a:t>При цьому навчально-виховний процес організовується так, що учні шукають зв’язок між новим та вже отриманими знаннями, формують свої власні ідеї та думки.</a:t>
            </a:r>
            <a:endParaRPr lang="ru-RU" sz="1400" dirty="0"/>
          </a:p>
        </p:txBody>
      </p:sp>
      <p:pic>
        <p:nvPicPr>
          <p:cNvPr id="27651" name="Рисунок 3" descr="http://shishkinles.ru/content/images/soviform/Zemlya_nash_dom/zemlja_dom2.jpg"/>
          <p:cNvPicPr>
            <a:picLocks noChangeAspect="1" noChangeArrowheads="1"/>
          </p:cNvPicPr>
          <p:nvPr/>
        </p:nvPicPr>
        <p:blipFill>
          <a:blip r:embed="rId3"/>
          <a:srcRect/>
          <a:stretch>
            <a:fillRect/>
          </a:stretch>
        </p:blipFill>
        <p:spPr bwMode="auto">
          <a:xfrm>
            <a:off x="5148263" y="3141663"/>
            <a:ext cx="1800225" cy="1223962"/>
          </a:xfrm>
          <a:prstGeom prst="rect">
            <a:avLst/>
          </a:prstGeom>
          <a:noFill/>
          <a:ln w="9525">
            <a:noFill/>
            <a:miter lim="800000"/>
            <a:headEnd/>
            <a:tailEnd/>
          </a:ln>
        </p:spPr>
      </p:pic>
    </p:spTree>
  </p:cSld>
  <p:clrMapOvr>
    <a:masterClrMapping/>
  </p:clrMapOvr>
  <p:transition spd="slow">
    <p:wedge/>
    <p:sndAc>
      <p:stSnd>
        <p:snd r:embed="rId2" name="drumroll.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a:effectLst>
            <a:glow rad="101600">
              <a:schemeClr val="accent3">
                <a:satMod val="175000"/>
                <a:alpha val="40000"/>
              </a:schemeClr>
            </a:glow>
          </a:effectLst>
        </p:spPr>
        <p:txBody>
          <a:bodyPr/>
          <a:lstStyle/>
          <a:p>
            <a:pPr algn="ctr" fontAlgn="auto">
              <a:spcAft>
                <a:spcPts val="0"/>
              </a:spcAft>
              <a:defRPr/>
            </a:pPr>
            <a:r>
              <a:rPr lang="ru-RU" dirty="0" smtClean="0"/>
              <a:t>З</a:t>
            </a:r>
            <a:r>
              <a:rPr lang="uk-UA" dirty="0" err="1" smtClean="0"/>
              <a:t>авдання</a:t>
            </a:r>
            <a:r>
              <a:rPr lang="uk-UA" dirty="0" smtClean="0"/>
              <a:t> для мозкового штурму</a:t>
            </a:r>
            <a:endParaRPr lang="ru-RU" dirty="0"/>
          </a:p>
        </p:txBody>
      </p:sp>
      <p:sp>
        <p:nvSpPr>
          <p:cNvPr id="28676" name="Содержимое 2"/>
          <p:cNvSpPr>
            <a:spLocks noGrp="1"/>
          </p:cNvSpPr>
          <p:nvPr>
            <p:ph sz="quarter" idx="1"/>
          </p:nvPr>
        </p:nvSpPr>
        <p:spPr>
          <a:xfrm>
            <a:off x="457200" y="1125538"/>
            <a:ext cx="7467600" cy="5348287"/>
          </a:xfrm>
        </p:spPr>
        <p:txBody>
          <a:bodyPr/>
          <a:lstStyle/>
          <a:p>
            <a:pPr>
              <a:buClr>
                <a:srgbClr val="7030A0"/>
              </a:buClr>
              <a:buFont typeface="Wingdings" pitchFamily="2" charset="2"/>
              <a:buChar char="Ø"/>
            </a:pPr>
            <a:r>
              <a:rPr lang="uk-UA" sz="1400" smtClean="0"/>
              <a:t>Птаха зачинили в клітці. Як йому вибратись звідти?</a:t>
            </a:r>
          </a:p>
          <a:p>
            <a:pPr>
              <a:buClr>
                <a:srgbClr val="7030A0"/>
              </a:buClr>
              <a:buFont typeface="Wingdings" pitchFamily="2" charset="2"/>
              <a:buChar char="Ø"/>
            </a:pPr>
            <a:r>
              <a:rPr lang="uk-UA" sz="1400" smtClean="0"/>
              <a:t>Як прожити : рибі в лісі, ящірці і річці, черепасі на луці?</a:t>
            </a:r>
          </a:p>
          <a:p>
            <a:pPr>
              <a:buClr>
                <a:srgbClr val="7030A0"/>
              </a:buClr>
              <a:buFont typeface="Wingdings" pitchFamily="2" charset="2"/>
              <a:buChar char="Ø"/>
            </a:pPr>
            <a:r>
              <a:rPr lang="uk-UA" sz="1400" smtClean="0"/>
              <a:t>На Землі дерева майже не ростуть. Чому? Чим усе це закінчиться?</a:t>
            </a:r>
          </a:p>
          <a:p>
            <a:pPr>
              <a:buClr>
                <a:srgbClr val="7030A0"/>
              </a:buClr>
              <a:buFont typeface="Wingdings" pitchFamily="2" charset="2"/>
              <a:buChar char="Ø"/>
            </a:pPr>
            <a:r>
              <a:rPr lang="uk-UA" sz="1400" smtClean="0"/>
              <a:t>На Землі постійно світить Сонце. Що трапиться?</a:t>
            </a:r>
          </a:p>
          <a:p>
            <a:pPr>
              <a:buClr>
                <a:srgbClr val="7030A0"/>
              </a:buClr>
              <a:buFont typeface="Wingdings" pitchFamily="2" charset="2"/>
              <a:buChar char="Ø"/>
            </a:pPr>
            <a:r>
              <a:rPr lang="uk-UA" sz="1400" smtClean="0"/>
              <a:t>Повітря буде подаватися порціями. Як жити?</a:t>
            </a:r>
          </a:p>
          <a:p>
            <a:pPr>
              <a:buClr>
                <a:srgbClr val="7030A0"/>
              </a:buClr>
              <a:buFont typeface="Wingdings" pitchFamily="2" charset="2"/>
              <a:buChar char="Ø"/>
            </a:pPr>
            <a:r>
              <a:rPr lang="uk-UA" sz="1400" smtClean="0"/>
              <a:t>Що буде, якщо в лісі зникнуть гриби?</a:t>
            </a:r>
          </a:p>
          <a:p>
            <a:pPr>
              <a:buClr>
                <a:srgbClr val="7030A0"/>
              </a:buClr>
              <a:buFont typeface="Wingdings" pitchFamily="2" charset="2"/>
              <a:buChar char="Ø"/>
            </a:pPr>
            <a:r>
              <a:rPr lang="uk-UA" sz="1400" smtClean="0"/>
              <a:t>Сонце перестало світити. Що станеться?</a:t>
            </a:r>
          </a:p>
          <a:p>
            <a:pPr>
              <a:buClr>
                <a:srgbClr val="7030A0"/>
              </a:buClr>
              <a:buFont typeface="Wingdings" pitchFamily="2" charset="2"/>
              <a:buChar char="Ø"/>
            </a:pPr>
            <a:r>
              <a:rPr lang="uk-UA" sz="1400" smtClean="0"/>
              <a:t>Живі організми мають особливість тільки розмножуватись. До чого це приведе?</a:t>
            </a:r>
          </a:p>
          <a:p>
            <a:pPr>
              <a:buClr>
                <a:srgbClr val="7030A0"/>
              </a:buClr>
              <a:buFont typeface="Wingdings" pitchFamily="2" charset="2"/>
              <a:buChar char="Ø"/>
            </a:pPr>
            <a:r>
              <a:rPr lang="uk-UA" sz="1400" smtClean="0"/>
              <a:t>Що станеться, коли всі баки, цистерни, термометри із ртуттю розіб'ються?</a:t>
            </a:r>
          </a:p>
          <a:p>
            <a:pPr>
              <a:buClr>
                <a:srgbClr val="7030A0"/>
              </a:buClr>
              <a:buFont typeface="Wingdings" pitchFamily="2" charset="2"/>
              <a:buChar char="Ø"/>
            </a:pPr>
            <a:r>
              <a:rPr lang="uk-UA" sz="1400" smtClean="0"/>
              <a:t>Вода перестала випаровуватись. Що станеться на Землі?</a:t>
            </a:r>
          </a:p>
          <a:p>
            <a:pPr>
              <a:buClr>
                <a:srgbClr val="7030A0"/>
              </a:buClr>
              <a:buFont typeface="Wingdings" pitchFamily="2" charset="2"/>
              <a:buChar char="Ø"/>
            </a:pPr>
            <a:r>
              <a:rPr lang="uk-UA" sz="1400" smtClean="0"/>
              <a:t>Птахи покинули ліс. До чого це приведе?</a:t>
            </a:r>
          </a:p>
          <a:p>
            <a:pPr>
              <a:buClr>
                <a:srgbClr val="7030A0"/>
              </a:buClr>
              <a:buFont typeface="Wingdings" pitchFamily="2" charset="2"/>
              <a:buChar char="Ø"/>
            </a:pPr>
            <a:r>
              <a:rPr lang="uk-UA" sz="1400" smtClean="0"/>
              <a:t>Що станеться, коли розтануть всі льодовики? </a:t>
            </a:r>
          </a:p>
          <a:p>
            <a:pPr>
              <a:buClr>
                <a:srgbClr val="7030A0"/>
              </a:buClr>
              <a:buFont typeface="Wingdings" pitchFamily="2" charset="2"/>
              <a:buChar char="Ø"/>
            </a:pPr>
            <a:r>
              <a:rPr lang="uk-UA" sz="1400" smtClean="0"/>
              <a:t>Що було б на Землі, якби її магнітне поле було не таким сильним?</a:t>
            </a:r>
          </a:p>
          <a:p>
            <a:pPr>
              <a:buClr>
                <a:srgbClr val="7030A0"/>
              </a:buClr>
              <a:buFont typeface="Wingdings" pitchFamily="2" charset="2"/>
              <a:buChar char="Ø"/>
            </a:pPr>
            <a:r>
              <a:rPr lang="uk-UA" sz="1400" smtClean="0"/>
              <a:t>На Землі раптово зникло електричне світло? До чого це привело б?</a:t>
            </a:r>
          </a:p>
          <a:p>
            <a:pPr>
              <a:buClr>
                <a:srgbClr val="7030A0"/>
              </a:buClr>
              <a:buFont typeface="Wingdings" pitchFamily="2" charset="2"/>
              <a:buChar char="Ø"/>
            </a:pPr>
            <a:r>
              <a:rPr lang="uk-UA" sz="1400" smtClean="0"/>
              <a:t>У вас дома живе папуга. Ви вирішили проявити милосердя і випустити їх на волю. Що станеться?</a:t>
            </a:r>
          </a:p>
          <a:p>
            <a:pPr>
              <a:buClr>
                <a:srgbClr val="7030A0"/>
              </a:buClr>
              <a:buFont typeface="Wingdings" pitchFamily="2" charset="2"/>
              <a:buChar char="Ø"/>
            </a:pPr>
            <a:r>
              <a:rPr lang="uk-UA" sz="1400" smtClean="0"/>
              <a:t>Ціле літо на вулиці не було вітру. До чого це приведе?</a:t>
            </a:r>
          </a:p>
          <a:p>
            <a:pPr>
              <a:buClr>
                <a:srgbClr val="7030A0"/>
              </a:buClr>
              <a:buFont typeface="Wingdings" pitchFamily="2" charset="2"/>
              <a:buChar char="Ø"/>
            </a:pPr>
            <a:r>
              <a:rPr lang="uk-UA" sz="1400" smtClean="0"/>
              <a:t>На Землі пропали мікроорганізми. Що станеться? </a:t>
            </a:r>
          </a:p>
          <a:p>
            <a:pPr>
              <a:buClr>
                <a:srgbClr val="7030A0"/>
              </a:buClr>
              <a:buFont typeface="Wingdings" pitchFamily="2" charset="2"/>
              <a:buChar char="Ø"/>
            </a:pPr>
            <a:endParaRPr lang="ru-RU" sz="1400" smtClean="0"/>
          </a:p>
        </p:txBody>
      </p:sp>
      <p:sp>
        <p:nvSpPr>
          <p:cNvPr id="28677" name="Содержимое 2"/>
          <p:cNvSpPr txBox="1">
            <a:spLocks/>
          </p:cNvSpPr>
          <p:nvPr/>
        </p:nvSpPr>
        <p:spPr bwMode="auto">
          <a:xfrm>
            <a:off x="468313" y="1125538"/>
            <a:ext cx="7467600" cy="5348287"/>
          </a:xfrm>
          <a:prstGeom prst="rect">
            <a:avLst/>
          </a:prstGeom>
          <a:noFill/>
          <a:ln w="9525">
            <a:noFill/>
            <a:miter lim="800000"/>
            <a:headEnd/>
            <a:tailEnd/>
          </a:ln>
        </p:spPr>
        <p:txBody>
          <a:bodyPr/>
          <a:lstStyle/>
          <a:p>
            <a:pPr marL="273050" indent="-273050">
              <a:spcBef>
                <a:spcPts val="600"/>
              </a:spcBef>
              <a:buClr>
                <a:srgbClr val="7030A0"/>
              </a:buClr>
              <a:buSzPct val="70000"/>
              <a:buFont typeface="Wingdings" pitchFamily="2" charset="2"/>
              <a:buChar char="Ø"/>
            </a:pPr>
            <a:r>
              <a:rPr lang="uk-UA" sz="1400">
                <a:latin typeface="Trebuchet MS" pitchFamily="34" charset="0"/>
              </a:rPr>
              <a:t>Птаха зачинили в клітці. Як йому вибратись звідти?</a:t>
            </a:r>
          </a:p>
          <a:p>
            <a:pPr marL="273050" indent="-273050">
              <a:spcBef>
                <a:spcPts val="600"/>
              </a:spcBef>
              <a:buClr>
                <a:srgbClr val="7030A0"/>
              </a:buClr>
              <a:buSzPct val="70000"/>
              <a:buFont typeface="Wingdings" pitchFamily="2" charset="2"/>
              <a:buChar char="Ø"/>
            </a:pPr>
            <a:r>
              <a:rPr lang="uk-UA" sz="1400">
                <a:latin typeface="Trebuchet MS" pitchFamily="34" charset="0"/>
              </a:rPr>
              <a:t>Як прожити : рибі в лісі, ящірці і річці, черепасі на луці?</a:t>
            </a:r>
          </a:p>
          <a:p>
            <a:pPr marL="273050" indent="-273050">
              <a:spcBef>
                <a:spcPts val="600"/>
              </a:spcBef>
              <a:buClr>
                <a:srgbClr val="7030A0"/>
              </a:buClr>
              <a:buSzPct val="70000"/>
              <a:buFont typeface="Wingdings" pitchFamily="2" charset="2"/>
              <a:buChar char="Ø"/>
            </a:pPr>
            <a:r>
              <a:rPr lang="uk-UA" sz="1400">
                <a:latin typeface="Trebuchet MS" pitchFamily="34" charset="0"/>
              </a:rPr>
              <a:t>На Землі дерева майже не ростуть. Чому? Чим усе це закінчиться?</a:t>
            </a:r>
          </a:p>
          <a:p>
            <a:pPr marL="273050" indent="-273050">
              <a:spcBef>
                <a:spcPts val="600"/>
              </a:spcBef>
              <a:buClr>
                <a:srgbClr val="7030A0"/>
              </a:buClr>
              <a:buSzPct val="70000"/>
              <a:buFont typeface="Wingdings" pitchFamily="2" charset="2"/>
              <a:buChar char="Ø"/>
            </a:pPr>
            <a:r>
              <a:rPr lang="uk-UA" sz="1400">
                <a:latin typeface="Trebuchet MS" pitchFamily="34" charset="0"/>
              </a:rPr>
              <a:t>На Землі постійно світить Сонце. Що трапиться?</a:t>
            </a:r>
          </a:p>
          <a:p>
            <a:pPr marL="273050" indent="-273050">
              <a:spcBef>
                <a:spcPts val="600"/>
              </a:spcBef>
              <a:buClr>
                <a:srgbClr val="7030A0"/>
              </a:buClr>
              <a:buSzPct val="70000"/>
              <a:buFont typeface="Wingdings" pitchFamily="2" charset="2"/>
              <a:buChar char="Ø"/>
            </a:pPr>
            <a:r>
              <a:rPr lang="uk-UA" sz="1400">
                <a:latin typeface="Trebuchet MS" pitchFamily="34" charset="0"/>
              </a:rPr>
              <a:t>Повітря буде подаватися порціями. Як жити?</a:t>
            </a:r>
          </a:p>
          <a:p>
            <a:pPr marL="273050" indent="-273050">
              <a:spcBef>
                <a:spcPts val="600"/>
              </a:spcBef>
              <a:buClr>
                <a:srgbClr val="7030A0"/>
              </a:buClr>
              <a:buSzPct val="70000"/>
              <a:buFont typeface="Wingdings" pitchFamily="2" charset="2"/>
              <a:buChar char="Ø"/>
            </a:pPr>
            <a:r>
              <a:rPr lang="uk-UA" sz="1400">
                <a:latin typeface="Trebuchet MS" pitchFamily="34" charset="0"/>
              </a:rPr>
              <a:t>Що буде, якщо в лісі зникнуть гриби?</a:t>
            </a:r>
          </a:p>
          <a:p>
            <a:pPr marL="273050" indent="-273050">
              <a:spcBef>
                <a:spcPts val="600"/>
              </a:spcBef>
              <a:buClr>
                <a:srgbClr val="7030A0"/>
              </a:buClr>
              <a:buSzPct val="70000"/>
              <a:buFont typeface="Wingdings" pitchFamily="2" charset="2"/>
              <a:buChar char="Ø"/>
            </a:pPr>
            <a:r>
              <a:rPr lang="uk-UA" sz="1400">
                <a:latin typeface="Trebuchet MS" pitchFamily="34" charset="0"/>
              </a:rPr>
              <a:t>Сонце перестало світити. Що станеться?</a:t>
            </a:r>
          </a:p>
          <a:p>
            <a:pPr marL="273050" indent="-273050">
              <a:spcBef>
                <a:spcPts val="600"/>
              </a:spcBef>
              <a:buClr>
                <a:srgbClr val="7030A0"/>
              </a:buClr>
              <a:buSzPct val="70000"/>
              <a:buFont typeface="Wingdings" pitchFamily="2" charset="2"/>
              <a:buChar char="Ø"/>
            </a:pPr>
            <a:r>
              <a:rPr lang="uk-UA" sz="1400">
                <a:latin typeface="Trebuchet MS" pitchFamily="34" charset="0"/>
              </a:rPr>
              <a:t>Живі організми мають особливість тільки розмножуватись. До чого це приведе?</a:t>
            </a:r>
          </a:p>
          <a:p>
            <a:pPr marL="273050" indent="-273050">
              <a:spcBef>
                <a:spcPts val="600"/>
              </a:spcBef>
              <a:buClr>
                <a:srgbClr val="7030A0"/>
              </a:buClr>
              <a:buSzPct val="70000"/>
              <a:buFont typeface="Wingdings" pitchFamily="2" charset="2"/>
              <a:buChar char="Ø"/>
            </a:pPr>
            <a:r>
              <a:rPr lang="uk-UA" sz="1400">
                <a:latin typeface="Trebuchet MS" pitchFamily="34" charset="0"/>
              </a:rPr>
              <a:t>Що станеться, коли всі баки, цистерни, термометри із ртуттю розіб'ються?</a:t>
            </a:r>
          </a:p>
          <a:p>
            <a:pPr marL="273050" indent="-273050">
              <a:spcBef>
                <a:spcPts val="600"/>
              </a:spcBef>
              <a:buClr>
                <a:srgbClr val="7030A0"/>
              </a:buClr>
              <a:buSzPct val="70000"/>
              <a:buFont typeface="Wingdings" pitchFamily="2" charset="2"/>
              <a:buChar char="Ø"/>
            </a:pPr>
            <a:r>
              <a:rPr lang="uk-UA" sz="1400">
                <a:latin typeface="Trebuchet MS" pitchFamily="34" charset="0"/>
              </a:rPr>
              <a:t>Вода перестала випаровуватись. Що станеться на Землі?</a:t>
            </a:r>
          </a:p>
          <a:p>
            <a:pPr marL="273050" indent="-273050">
              <a:spcBef>
                <a:spcPts val="600"/>
              </a:spcBef>
              <a:buClr>
                <a:srgbClr val="7030A0"/>
              </a:buClr>
              <a:buSzPct val="70000"/>
              <a:buFont typeface="Wingdings" pitchFamily="2" charset="2"/>
              <a:buChar char="Ø"/>
            </a:pPr>
            <a:r>
              <a:rPr lang="uk-UA" sz="1400">
                <a:latin typeface="Trebuchet MS" pitchFamily="34" charset="0"/>
              </a:rPr>
              <a:t>Птахи покинули ліс. До чого це приведе?</a:t>
            </a:r>
          </a:p>
          <a:p>
            <a:pPr marL="273050" indent="-273050">
              <a:spcBef>
                <a:spcPts val="600"/>
              </a:spcBef>
              <a:buClr>
                <a:srgbClr val="7030A0"/>
              </a:buClr>
              <a:buSzPct val="70000"/>
              <a:buFont typeface="Wingdings" pitchFamily="2" charset="2"/>
              <a:buChar char="Ø"/>
            </a:pPr>
            <a:r>
              <a:rPr lang="uk-UA" sz="1400">
                <a:latin typeface="Trebuchet MS" pitchFamily="34" charset="0"/>
              </a:rPr>
              <a:t>Що станеться, коли розтануть всі льодовики? </a:t>
            </a:r>
          </a:p>
          <a:p>
            <a:pPr marL="273050" indent="-273050">
              <a:spcBef>
                <a:spcPts val="600"/>
              </a:spcBef>
              <a:buClr>
                <a:srgbClr val="7030A0"/>
              </a:buClr>
              <a:buSzPct val="70000"/>
              <a:buFont typeface="Wingdings" pitchFamily="2" charset="2"/>
              <a:buChar char="Ø"/>
            </a:pPr>
            <a:r>
              <a:rPr lang="uk-UA" sz="1400">
                <a:latin typeface="Trebuchet MS" pitchFamily="34" charset="0"/>
              </a:rPr>
              <a:t>Що було б на Землі, якби її магнітне поле було не таким сильним?</a:t>
            </a:r>
          </a:p>
          <a:p>
            <a:pPr marL="273050" indent="-273050">
              <a:spcBef>
                <a:spcPts val="600"/>
              </a:spcBef>
              <a:buClr>
                <a:srgbClr val="7030A0"/>
              </a:buClr>
              <a:buSzPct val="70000"/>
              <a:buFont typeface="Wingdings" pitchFamily="2" charset="2"/>
              <a:buChar char="Ø"/>
            </a:pPr>
            <a:r>
              <a:rPr lang="uk-UA" sz="1400">
                <a:latin typeface="Trebuchet MS" pitchFamily="34" charset="0"/>
              </a:rPr>
              <a:t>На Землі раптово зникло електричне світло? До чого це привело б?</a:t>
            </a:r>
          </a:p>
          <a:p>
            <a:pPr marL="273050" indent="-273050">
              <a:spcBef>
                <a:spcPts val="600"/>
              </a:spcBef>
              <a:buClr>
                <a:srgbClr val="7030A0"/>
              </a:buClr>
              <a:buSzPct val="70000"/>
              <a:buFont typeface="Wingdings" pitchFamily="2" charset="2"/>
              <a:buChar char="Ø"/>
            </a:pPr>
            <a:r>
              <a:rPr lang="uk-UA" sz="1400">
                <a:latin typeface="Trebuchet MS" pitchFamily="34" charset="0"/>
              </a:rPr>
              <a:t>У вас дома живе папуга. Ви вирішили проявити милосердя і випустити їх на волю. Що станеться?</a:t>
            </a:r>
          </a:p>
          <a:p>
            <a:pPr marL="273050" indent="-273050">
              <a:spcBef>
                <a:spcPts val="600"/>
              </a:spcBef>
              <a:buClr>
                <a:srgbClr val="7030A0"/>
              </a:buClr>
              <a:buSzPct val="70000"/>
              <a:buFont typeface="Wingdings" pitchFamily="2" charset="2"/>
              <a:buChar char="Ø"/>
            </a:pPr>
            <a:r>
              <a:rPr lang="uk-UA" sz="1400">
                <a:latin typeface="Trebuchet MS" pitchFamily="34" charset="0"/>
              </a:rPr>
              <a:t>Ціле літо на вулиці не було вітру. До чого це приведе?</a:t>
            </a:r>
          </a:p>
          <a:p>
            <a:pPr marL="273050" indent="-273050">
              <a:spcBef>
                <a:spcPts val="600"/>
              </a:spcBef>
              <a:buClr>
                <a:srgbClr val="7030A0"/>
              </a:buClr>
              <a:buSzPct val="70000"/>
              <a:buFont typeface="Wingdings" pitchFamily="2" charset="2"/>
              <a:buChar char="Ø"/>
            </a:pPr>
            <a:r>
              <a:rPr lang="uk-UA" sz="1400">
                <a:latin typeface="Trebuchet MS" pitchFamily="34" charset="0"/>
              </a:rPr>
              <a:t>На Землі пропали мікроорганізми. Що станеться? </a:t>
            </a:r>
          </a:p>
          <a:p>
            <a:pPr marL="273050" indent="-273050">
              <a:spcBef>
                <a:spcPts val="600"/>
              </a:spcBef>
              <a:buClr>
                <a:srgbClr val="7030A0"/>
              </a:buClr>
              <a:buSzPct val="70000"/>
              <a:buFont typeface="Wingdings" pitchFamily="2" charset="2"/>
              <a:buChar char="Ø"/>
            </a:pPr>
            <a:endParaRPr lang="ru-RU" sz="1400">
              <a:latin typeface="Trebuchet MS" pitchFamily="34" charset="0"/>
            </a:endParaRPr>
          </a:p>
        </p:txBody>
      </p:sp>
      <p:sp>
        <p:nvSpPr>
          <p:cNvPr id="28678" name="Прямоугольник 4"/>
          <p:cNvSpPr>
            <a:spLocks noChangeArrowheads="1"/>
          </p:cNvSpPr>
          <p:nvPr/>
        </p:nvSpPr>
        <p:spPr bwMode="auto">
          <a:xfrm>
            <a:off x="-2484438" y="2781300"/>
            <a:ext cx="215900" cy="15603538"/>
          </a:xfrm>
          <a:prstGeom prst="rect">
            <a:avLst/>
          </a:prstGeom>
          <a:noFill/>
          <a:ln w="9525">
            <a:noFill/>
            <a:miter lim="800000"/>
            <a:headEnd/>
            <a:tailEnd/>
          </a:ln>
        </p:spPr>
        <p:txBody>
          <a:bodyPr>
            <a:spAutoFit/>
          </a:bodyPr>
          <a:lstStyle/>
          <a:p>
            <a:r>
              <a:rPr lang="en-US">
                <a:latin typeface="Trebuchet MS" pitchFamily="34" charset="0"/>
              </a:rPr>
              <a:t>http://prezentazia.ucoz.ru/zifri/0_7f858_88159389_XL.png</a:t>
            </a:r>
            <a:endParaRPr lang="ru-RU">
              <a:latin typeface="Trebuchet MS" pitchFamily="34" charset="0"/>
            </a:endParaRPr>
          </a:p>
        </p:txBody>
      </p:sp>
      <p:pic>
        <p:nvPicPr>
          <p:cNvPr id="28679" name="Рисунок 5" descr="http://ddu215.minsk.edu.by/sm.aspx?guid=11033"/>
          <p:cNvPicPr>
            <a:picLocks noChangeAspect="1" noChangeArrowheads="1"/>
          </p:cNvPicPr>
          <p:nvPr/>
        </p:nvPicPr>
        <p:blipFill>
          <a:blip r:embed="rId3"/>
          <a:srcRect/>
          <a:stretch>
            <a:fillRect/>
          </a:stretch>
        </p:blipFill>
        <p:spPr bwMode="auto">
          <a:xfrm>
            <a:off x="6875463" y="1052513"/>
            <a:ext cx="1543050" cy="1771650"/>
          </a:xfrm>
          <a:prstGeom prst="rect">
            <a:avLst/>
          </a:prstGeom>
          <a:noFill/>
          <a:ln w="9525">
            <a:noFill/>
            <a:miter lim="800000"/>
            <a:headEnd/>
            <a:tailEnd/>
          </a:ln>
        </p:spPr>
      </p:pic>
    </p:spTree>
  </p:cSld>
  <p:clrMapOvr>
    <a:masterClrMapping/>
  </p:clrMapOvr>
  <p:transition spd="slow">
    <p:newsflash/>
    <p:sndAc>
      <p:stSnd>
        <p:snd r:embed="rId2" name="push.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err="1" smtClean="0"/>
              <a:t>Асоціативний</a:t>
            </a:r>
            <a:r>
              <a:rPr lang="ru-RU" dirty="0" smtClean="0"/>
              <a:t> к</a:t>
            </a:r>
            <a:r>
              <a:rPr lang="uk-UA" dirty="0" smtClean="0"/>
              <a:t>ущ</a:t>
            </a:r>
            <a:endParaRPr lang="ru-RU" dirty="0"/>
          </a:p>
        </p:txBody>
      </p:sp>
      <p:sp>
        <p:nvSpPr>
          <p:cNvPr id="29698" name="Содержимое 2"/>
          <p:cNvSpPr>
            <a:spLocks noGrp="1"/>
          </p:cNvSpPr>
          <p:nvPr>
            <p:ph sz="quarter" idx="1"/>
          </p:nvPr>
        </p:nvSpPr>
        <p:spPr>
          <a:xfrm>
            <a:off x="539750" y="1989138"/>
            <a:ext cx="7385050" cy="4484687"/>
          </a:xfrm>
        </p:spPr>
        <p:txBody>
          <a:bodyPr/>
          <a:lstStyle/>
          <a:p>
            <a:pPr>
              <a:lnSpc>
                <a:spcPct val="150000"/>
              </a:lnSpc>
              <a:buFont typeface="Wingdings" pitchFamily="2" charset="2"/>
              <a:buNone/>
            </a:pPr>
            <a:r>
              <a:rPr lang="uk-UA" sz="1400" u="sng" smtClean="0">
                <a:latin typeface="Times New Roman" pitchFamily="18" charset="0"/>
                <a:cs typeface="Times New Roman" pitchFamily="18" charset="0"/>
              </a:rPr>
              <a:t>Зміст цього методу:</a:t>
            </a:r>
          </a:p>
          <a:p>
            <a:pPr>
              <a:lnSpc>
                <a:spcPct val="150000"/>
              </a:lnSpc>
              <a:buFont typeface="Wingdings" pitchFamily="2" charset="2"/>
              <a:buNone/>
            </a:pPr>
            <a:r>
              <a:rPr lang="uk-UA" sz="1400" smtClean="0">
                <a:latin typeface="Times New Roman" pitchFamily="18" charset="0"/>
                <a:cs typeface="Times New Roman" pitchFamily="18" charset="0"/>
              </a:rPr>
              <a:t>На початку роботи вчитель визначає одним словом тему, над якою проводитиметься робота, а учні згадують, що виникає в пам'яті стосовно цього слова. Спочатку записуються головні найстійкіші асоціації, а потім – другорядні. Утворюється своєрідний кущ, який поступово “ розростається “.</a:t>
            </a:r>
          </a:p>
          <a:p>
            <a:pPr>
              <a:lnSpc>
                <a:spcPct val="150000"/>
              </a:lnSpc>
              <a:buFont typeface="Wingdings" pitchFamily="2" charset="2"/>
              <a:buNone/>
            </a:pPr>
            <a:r>
              <a:rPr lang="uk-UA" sz="1400" smtClean="0">
                <a:latin typeface="Times New Roman" pitchFamily="18" charset="0"/>
                <a:cs typeface="Times New Roman" pitchFamily="18" charset="0"/>
              </a:rPr>
              <a:t>Цей метод може використовуватися під час будь-якого уроку, а також на його всіх етапах. Найефективніший метод при вивченні нового матеріалу, коли є потреба у створенні схеми. Вона дає змогу учням засвоїти навіть важкий для них матеріал. Схема запам'ятовується набагато швидше, ніж книжковий матеріал і надовго відкладається у пам'яті. </a:t>
            </a:r>
            <a:endParaRPr lang="ru-RU" sz="1400" smtClean="0">
              <a:latin typeface="Times New Roman" pitchFamily="18" charset="0"/>
              <a:cs typeface="Times New Roman" pitchFamily="18" charset="0"/>
            </a:endParaRPr>
          </a:p>
        </p:txBody>
      </p:sp>
      <p:pic>
        <p:nvPicPr>
          <p:cNvPr id="29699" name="Рисунок 3" descr="http://static.iloveukraine.com.ua/p/0/86/86403/55437108fc399fda40bf4f4b647b06e5_210x130.jpg"/>
          <p:cNvPicPr>
            <a:picLocks noChangeAspect="1" noChangeArrowheads="1"/>
          </p:cNvPicPr>
          <p:nvPr/>
        </p:nvPicPr>
        <p:blipFill>
          <a:blip r:embed="rId3"/>
          <a:srcRect/>
          <a:stretch>
            <a:fillRect/>
          </a:stretch>
        </p:blipFill>
        <p:spPr bwMode="auto">
          <a:xfrm>
            <a:off x="323850" y="188913"/>
            <a:ext cx="2000250" cy="1655762"/>
          </a:xfrm>
          <a:prstGeom prst="rect">
            <a:avLst/>
          </a:prstGeom>
          <a:noFill/>
          <a:ln w="9525">
            <a:noFill/>
            <a:miter lim="800000"/>
            <a:headEnd/>
            <a:tailEnd/>
          </a:ln>
        </p:spPr>
      </p:pic>
    </p:spTree>
  </p:cSld>
  <p:clrMapOvr>
    <a:masterClrMapping/>
  </p:clrMapOvr>
  <p:transition spd="slow" advTm="5000">
    <p:circle/>
    <p:sndAc>
      <p:stSnd>
        <p:snd r:embed="rId2" name="breez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fs00.infourok.ru/images/doc/143/166336/hello_html_3e53011e.png"/>
          <p:cNvPicPr>
            <a:picLocks noChangeAspect="1" noChangeArrowheads="1"/>
          </p:cNvPicPr>
          <p:nvPr/>
        </p:nvPicPr>
        <p:blipFill>
          <a:blip r:embed="rId2"/>
          <a:srcRect/>
          <a:stretch>
            <a:fillRect/>
          </a:stretch>
        </p:blipFill>
        <p:spPr bwMode="auto">
          <a:xfrm>
            <a:off x="611188" y="692150"/>
            <a:ext cx="6813550" cy="5976938"/>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лнце 2"/>
          <p:cNvSpPr/>
          <p:nvPr/>
        </p:nvSpPr>
        <p:spPr>
          <a:xfrm flipH="1">
            <a:off x="3059832" y="2060848"/>
            <a:ext cx="2880320" cy="2448272"/>
          </a:xfrm>
          <a:prstGeom prst="sun">
            <a:avLst>
              <a:gd name="adj" fmla="val 2605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uk-UA" sz="1400" dirty="0">
                <a:solidFill>
                  <a:schemeClr val="tx1"/>
                </a:solidFill>
              </a:rPr>
              <a:t>Велика</a:t>
            </a:r>
            <a:r>
              <a:rPr lang="uk-UA" sz="1400" dirty="0"/>
              <a:t> </a:t>
            </a:r>
            <a:r>
              <a:rPr lang="uk-UA" sz="1400" dirty="0">
                <a:solidFill>
                  <a:schemeClr val="tx1"/>
                </a:solidFill>
              </a:rPr>
              <a:t>буква</a:t>
            </a:r>
            <a:endParaRPr lang="ru-RU" sz="1400" dirty="0">
              <a:solidFill>
                <a:schemeClr val="tx1"/>
              </a:solidFill>
            </a:endParaRPr>
          </a:p>
        </p:txBody>
      </p:sp>
      <p:sp>
        <p:nvSpPr>
          <p:cNvPr id="5" name="Облако 4"/>
          <p:cNvSpPr/>
          <p:nvPr/>
        </p:nvSpPr>
        <p:spPr>
          <a:xfrm>
            <a:off x="1259632" y="260648"/>
            <a:ext cx="2066528" cy="1463080"/>
          </a:xfrm>
          <a:prstGeom prst="cloud">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50000"/>
              </a:lnSpc>
              <a:spcBef>
                <a:spcPts val="0"/>
              </a:spcBef>
              <a:spcAft>
                <a:spcPts val="0"/>
              </a:spcAft>
              <a:defRPr/>
            </a:pPr>
            <a:r>
              <a:rPr lang="uk-UA" dirty="0">
                <a:ln w="18415" cmpd="sng">
                  <a:solidFill>
                    <a:srgbClr val="FFFFFF"/>
                  </a:solidFill>
                  <a:prstDash val="solid"/>
                </a:ln>
                <a:solidFill>
                  <a:srgbClr val="FFFFFF"/>
                </a:solidFill>
                <a:effectLst>
                  <a:outerShdw blurRad="63500" dir="3600000" algn="tl" rotWithShape="0">
                    <a:srgbClr val="000000">
                      <a:alpha val="70000"/>
                    </a:srgbClr>
                  </a:outerShdw>
                </a:effectLst>
              </a:rPr>
              <a:t>Назви  країн, океанів</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Облако 5"/>
          <p:cNvSpPr/>
          <p:nvPr/>
        </p:nvSpPr>
        <p:spPr>
          <a:xfrm>
            <a:off x="467544" y="2204864"/>
            <a:ext cx="1922512" cy="1634480"/>
          </a:xfrm>
          <a:prstGeom prst="cloud">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scene3d>
              <a:camera prst="perspectiveHeroicExtremeLeftFacing"/>
              <a:lightRig rig="threePt" dir="t"/>
            </a:scene3d>
          </a:bodyPr>
          <a:lstStyle/>
          <a:p>
            <a:pPr algn="ctr" fontAlgn="auto">
              <a:lnSpc>
                <a:spcPct val="150000"/>
              </a:lnSpc>
              <a:spcBef>
                <a:spcPts val="0"/>
              </a:spcBef>
              <a:spcAft>
                <a:spcPts val="0"/>
              </a:spcAft>
              <a:defRPr/>
            </a:pPr>
            <a:r>
              <a:rPr lang="uk-UA" dirty="0">
                <a:ln w="18415" cmpd="sng">
                  <a:solidFill>
                    <a:srgbClr val="FFFFFF"/>
                  </a:solidFill>
                  <a:prstDash val="solid"/>
                </a:ln>
                <a:solidFill>
                  <a:srgbClr val="FFFFFF"/>
                </a:solidFill>
                <a:effectLst>
                  <a:outerShdw blurRad="63500" dir="3600000" algn="tl" rotWithShape="0">
                    <a:srgbClr val="000000">
                      <a:alpha val="70000"/>
                    </a:srgbClr>
                  </a:outerShdw>
                </a:effectLst>
              </a:rPr>
              <a:t>Назви міст, сіл вулиць</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Облако 6"/>
          <p:cNvSpPr/>
          <p:nvPr/>
        </p:nvSpPr>
        <p:spPr>
          <a:xfrm>
            <a:off x="899592" y="4149080"/>
            <a:ext cx="2138536" cy="1922512"/>
          </a:xfrm>
          <a:prstGeom prst="cloud">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50000"/>
              </a:lnSpc>
              <a:spcBef>
                <a:spcPts val="0"/>
              </a:spcBef>
              <a:spcAft>
                <a:spcPts val="0"/>
              </a:spcAft>
              <a:defRPr/>
            </a:pPr>
            <a:r>
              <a:rPr lang="uk-UA" dirty="0">
                <a:ln w="18415" cmpd="sng">
                  <a:solidFill>
                    <a:srgbClr val="FFFFFF"/>
                  </a:solidFill>
                  <a:prstDash val="solid"/>
                </a:ln>
                <a:solidFill>
                  <a:srgbClr val="FFFFFF"/>
                </a:solidFill>
                <a:effectLst>
                  <a:outerShdw blurRad="63500" dir="3600000" algn="tl" rotWithShape="0">
                    <a:srgbClr val="000000">
                      <a:alpha val="70000"/>
                    </a:srgbClr>
                  </a:outerShdw>
                </a:effectLst>
              </a:rPr>
              <a:t>Клички тварин</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Облако 7"/>
          <p:cNvSpPr/>
          <p:nvPr/>
        </p:nvSpPr>
        <p:spPr>
          <a:xfrm>
            <a:off x="4499992" y="0"/>
            <a:ext cx="2088232" cy="1700808"/>
          </a:xfrm>
          <a:prstGeom prst="cloud">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lnSpc>
                <a:spcPct val="150000"/>
              </a:lnSpc>
              <a:spcBef>
                <a:spcPts val="0"/>
              </a:spcBef>
              <a:spcAft>
                <a:spcPts val="0"/>
              </a:spcAft>
              <a:defRPr/>
            </a:pPr>
            <a:r>
              <a:rPr lang="uk-UA" dirty="0">
                <a:ln w="18415" cmpd="sng">
                  <a:solidFill>
                    <a:srgbClr val="FFFFFF"/>
                  </a:solidFill>
                  <a:prstDash val="solid"/>
                </a:ln>
                <a:solidFill>
                  <a:srgbClr val="FFFFFF"/>
                </a:solidFill>
                <a:effectLst>
                  <a:outerShdw blurRad="63500" dir="3600000" algn="tl" rotWithShape="0">
                    <a:srgbClr val="000000">
                      <a:alpha val="70000"/>
                    </a:srgbClr>
                  </a:outerShdw>
                </a:effectLst>
              </a:rPr>
              <a:t>Назви річок, озер, морів</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Облако 8"/>
          <p:cNvSpPr/>
          <p:nvPr/>
        </p:nvSpPr>
        <p:spPr>
          <a:xfrm>
            <a:off x="6372200" y="1628800"/>
            <a:ext cx="2016224" cy="1872208"/>
          </a:xfrm>
          <a:prstGeom prst="cloud">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50000"/>
              </a:lnSpc>
              <a:spcBef>
                <a:spcPts val="0"/>
              </a:spcBef>
              <a:spcAft>
                <a:spcPts val="0"/>
              </a:spcAft>
              <a:defRPr/>
            </a:pPr>
            <a:r>
              <a:rPr lang="uk-UA" dirty="0">
                <a:ln w="18415" cmpd="sng">
                  <a:solidFill>
                    <a:srgbClr val="FFFFFF"/>
                  </a:solidFill>
                  <a:prstDash val="solid"/>
                </a:ln>
                <a:solidFill>
                  <a:srgbClr val="FFFFFF"/>
                </a:solidFill>
                <a:effectLst>
                  <a:outerShdw blurRad="63500" dir="3600000" algn="tl" rotWithShape="0">
                    <a:srgbClr val="000000">
                      <a:alpha val="70000"/>
                    </a:srgbClr>
                  </a:outerShdw>
                </a:effectLst>
              </a:rPr>
              <a:t>По батькові людей</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Облако 9"/>
          <p:cNvSpPr/>
          <p:nvPr/>
        </p:nvSpPr>
        <p:spPr>
          <a:xfrm>
            <a:off x="6444208" y="3789040"/>
            <a:ext cx="2088232" cy="2016224"/>
          </a:xfrm>
          <a:prstGeom prst="cloud">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50000"/>
              </a:lnSpc>
              <a:spcBef>
                <a:spcPts val="0"/>
              </a:spcBef>
              <a:spcAft>
                <a:spcPts val="0"/>
              </a:spcAft>
              <a:defRPr/>
            </a:pPr>
            <a:r>
              <a:rPr lang="uk-UA" dirty="0">
                <a:ln w="18415" cmpd="sng">
                  <a:solidFill>
                    <a:srgbClr val="FFFFFF"/>
                  </a:solidFill>
                  <a:prstDash val="solid"/>
                </a:ln>
                <a:solidFill>
                  <a:srgbClr val="FFFFFF"/>
                </a:solidFill>
                <a:effectLst>
                  <a:outerShdw blurRad="63500" dir="3600000" algn="tl" rotWithShape="0">
                    <a:srgbClr val="000000">
                      <a:alpha val="70000"/>
                    </a:srgbClr>
                  </a:outerShdw>
                </a:effectLst>
              </a:rPr>
              <a:t>Імена людей</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Облако 10"/>
          <p:cNvSpPr/>
          <p:nvPr/>
        </p:nvSpPr>
        <p:spPr>
          <a:xfrm>
            <a:off x="3707904" y="4725144"/>
            <a:ext cx="2232248" cy="1922512"/>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50000"/>
              </a:lnSpc>
              <a:spcBef>
                <a:spcPts val="0"/>
              </a:spcBef>
              <a:spcAft>
                <a:spcPts val="0"/>
              </a:spcAft>
              <a:defRPr/>
            </a:pPr>
            <a:r>
              <a:rPr lang="uk-UA" dirty="0">
                <a:ln w="18415" cmpd="sng">
                  <a:solidFill>
                    <a:srgbClr val="FFFFFF"/>
                  </a:solidFill>
                  <a:prstDash val="solid"/>
                </a:ln>
                <a:solidFill>
                  <a:srgbClr val="FFFFFF"/>
                </a:solidFill>
                <a:effectLst>
                  <a:outerShdw blurRad="63500" dir="3600000" algn="tl" rotWithShape="0">
                    <a:srgbClr val="000000">
                      <a:alpha val="70000"/>
                    </a:srgbClr>
                  </a:outerShdw>
                </a:effectLst>
              </a:rPr>
              <a:t>Прізвища людей</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2" name="j0214098.wav">
            <a:hlinkClick r:id="" action="ppaction://media"/>
          </p:cNvPr>
          <p:cNvPicPr>
            <a:picLocks noRot="1" noChangeAspect="1"/>
          </p:cNvPicPr>
          <p:nvPr>
            <a:wavAudioFile r:embed="rId1" name="j0214098.wav"/>
          </p:nvPr>
        </p:nvPicPr>
        <p:blipFill>
          <a:blip r:embed="rId4"/>
          <a:srcRect/>
          <a:stretch>
            <a:fillRect/>
          </a:stretch>
        </p:blipFill>
        <p:spPr bwMode="auto">
          <a:xfrm>
            <a:off x="10780713" y="4597400"/>
            <a:ext cx="55562" cy="55563"/>
          </a:xfrm>
          <a:prstGeom prst="rect">
            <a:avLst/>
          </a:prstGeom>
          <a:noFill/>
          <a:ln w="9525">
            <a:noFill/>
            <a:miter lim="800000"/>
            <a:headEnd/>
            <a:tailEnd/>
          </a:ln>
        </p:spPr>
      </p:pic>
      <p:pic>
        <p:nvPicPr>
          <p:cNvPr id="13" name="j0214098.wav">
            <a:hlinkClick r:id="" action="ppaction://media"/>
          </p:cNvPr>
          <p:cNvPicPr>
            <a:picLocks noRot="1" noChangeAspect="1"/>
          </p:cNvPicPr>
          <p:nvPr>
            <a:wavAudioFile r:embed="rId1" name="j0214098.wav"/>
          </p:nvPr>
        </p:nvPicPr>
        <p:blipFill>
          <a:blip r:embed="rId4"/>
          <a:srcRect/>
          <a:stretch>
            <a:fillRect/>
          </a:stretch>
        </p:blipFill>
        <p:spPr bwMode="auto">
          <a:xfrm>
            <a:off x="10853738" y="4238625"/>
            <a:ext cx="55562" cy="53975"/>
          </a:xfrm>
          <a:prstGeom prst="rect">
            <a:avLst/>
          </a:prstGeom>
          <a:noFill/>
          <a:ln w="9525">
            <a:noFill/>
            <a:miter lim="800000"/>
            <a:headEnd/>
            <a:tailEnd/>
          </a:ln>
        </p:spPr>
      </p:pic>
    </p:spTree>
  </p:cSld>
  <p:clrMapOvr>
    <a:masterClrMapping/>
  </p:clrMapOvr>
  <p:transition spd="slow">
    <p:circle/>
    <p:sndAc>
      <p:stSnd>
        <p:snd r:embed="rId3"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5" fill="hold"/>
                                        <p:tgtEl>
                                          <p:spTgt spid="12"/>
                                        </p:tgtEl>
                                      </p:cBhvr>
                                    </p:cmd>
                                  </p:childTnLst>
                                </p:cTn>
                              </p:par>
                            </p:childTnLst>
                          </p:cTn>
                        </p:par>
                      </p:childTnLst>
                    </p:cTn>
                  </p:par>
                </p:childTnLst>
              </p:cTn>
              <p:nextCondLst>
                <p:cond evt="onClick" delay="0">
                  <p:tgtEl>
                    <p:spTgt spid="1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745" fill="hold"/>
                                        <p:tgtEl>
                                          <p:spTgt spid="13"/>
                                        </p:tgtEl>
                                      </p:cBhvr>
                                    </p:cmd>
                                  </p:childTnLst>
                                </p:cTn>
                              </p:par>
                            </p:childTnLst>
                          </p:cTn>
                        </p:par>
                      </p:childTnLst>
                    </p:cTn>
                  </p:par>
                </p:childTnLst>
              </p:cTn>
              <p:nextCondLst>
                <p:cond evt="onClick" delay="0">
                  <p:tgtEl>
                    <p:spTgt spid="1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3131840" y="5373216"/>
            <a:ext cx="2304256" cy="1152128"/>
          </a:xfrm>
          <a:prstGeom prst="flowChartAlternateProcess">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err="1"/>
              <a:t>речення</a:t>
            </a:r>
            <a:endParaRPr lang="ru-RU" dirty="0"/>
          </a:p>
        </p:txBody>
      </p:sp>
      <p:sp>
        <p:nvSpPr>
          <p:cNvPr id="3" name="Стрелка вверх 2"/>
          <p:cNvSpPr/>
          <p:nvPr/>
        </p:nvSpPr>
        <p:spPr>
          <a:xfrm rot="19921997">
            <a:off x="2468563" y="4133850"/>
            <a:ext cx="484187" cy="977900"/>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Стрелка вверх 3"/>
          <p:cNvSpPr/>
          <p:nvPr/>
        </p:nvSpPr>
        <p:spPr>
          <a:xfrm rot="892858">
            <a:off x="5337175" y="3619500"/>
            <a:ext cx="485775" cy="977900"/>
          </a:xfrm>
          <a:prstGeom prst="up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Стрелка вверх 4"/>
          <p:cNvSpPr/>
          <p:nvPr/>
        </p:nvSpPr>
        <p:spPr>
          <a:xfrm rot="13005022" flipH="1" flipV="1">
            <a:off x="6415088" y="4033838"/>
            <a:ext cx="431800" cy="1008062"/>
          </a:xfrm>
          <a:prstGeom prst="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Стрелка вверх 6"/>
          <p:cNvSpPr/>
          <p:nvPr/>
        </p:nvSpPr>
        <p:spPr>
          <a:xfrm rot="21345851">
            <a:off x="4175125" y="3589338"/>
            <a:ext cx="484188" cy="9779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rot="21431437">
            <a:off x="3719151" y="2815409"/>
            <a:ext cx="1419110" cy="4937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ru-RU" dirty="0" err="1"/>
              <a:t>розповідні</a:t>
            </a:r>
            <a:endParaRPr lang="ru-RU" dirty="0"/>
          </a:p>
        </p:txBody>
      </p:sp>
      <p:sp>
        <p:nvSpPr>
          <p:cNvPr id="9" name="Блок-схема: процесс 8"/>
          <p:cNvSpPr/>
          <p:nvPr/>
        </p:nvSpPr>
        <p:spPr>
          <a:xfrm rot="1551982">
            <a:off x="5640440" y="2502471"/>
            <a:ext cx="1158831" cy="542676"/>
          </a:xfrm>
          <a:prstGeom prst="flowChart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uk-UA" dirty="0"/>
              <a:t>питальні</a:t>
            </a:r>
            <a:endParaRPr lang="ru-RU" dirty="0"/>
          </a:p>
        </p:txBody>
      </p:sp>
      <p:sp>
        <p:nvSpPr>
          <p:cNvPr id="10" name="Блок-схема: процесс 9"/>
          <p:cNvSpPr/>
          <p:nvPr/>
        </p:nvSpPr>
        <p:spPr>
          <a:xfrm rot="1979604">
            <a:off x="6967668" y="3662506"/>
            <a:ext cx="1543004" cy="528234"/>
          </a:xfrm>
          <a:prstGeom prst="flowChart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uk-UA" dirty="0"/>
              <a:t>спонукальні</a:t>
            </a:r>
            <a:endParaRPr lang="ru-RU" dirty="0"/>
          </a:p>
        </p:txBody>
      </p:sp>
      <p:sp>
        <p:nvSpPr>
          <p:cNvPr id="11" name="Блок-схема: процесс 10"/>
          <p:cNvSpPr/>
          <p:nvPr/>
        </p:nvSpPr>
        <p:spPr>
          <a:xfrm rot="20120355">
            <a:off x="1450506" y="3101241"/>
            <a:ext cx="1850500" cy="974267"/>
          </a:xfrm>
          <a:prstGeom prst="flowChart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ctr" fontAlgn="auto">
              <a:lnSpc>
                <a:spcPct val="150000"/>
              </a:lnSpc>
              <a:spcBef>
                <a:spcPts val="0"/>
              </a:spcBef>
              <a:spcAft>
                <a:spcPts val="0"/>
              </a:spcAft>
              <a:defRPr/>
            </a:pPr>
            <a:r>
              <a:rPr lang="uk-UA" dirty="0"/>
              <a:t>складаються із слів</a:t>
            </a:r>
            <a:endParaRPr lang="ru-RU" dirty="0"/>
          </a:p>
        </p:txBody>
      </p:sp>
      <p:sp>
        <p:nvSpPr>
          <p:cNvPr id="12" name="Блок-схема: процесс 11"/>
          <p:cNvSpPr/>
          <p:nvPr/>
        </p:nvSpPr>
        <p:spPr>
          <a:xfrm>
            <a:off x="2483768" y="188640"/>
            <a:ext cx="1800200" cy="1440160"/>
          </a:xfrm>
          <a:prstGeom prst="flowChart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nchor="ctr"/>
          <a:lstStyle/>
          <a:p>
            <a:pPr algn="ctr" fontAlgn="auto">
              <a:lnSpc>
                <a:spcPct val="150000"/>
              </a:lnSpc>
              <a:spcBef>
                <a:spcPts val="0"/>
              </a:spcBef>
              <a:spcAft>
                <a:spcPts val="0"/>
              </a:spcAft>
              <a:defRPr/>
            </a:pPr>
            <a:r>
              <a:rPr lang="uk-UA" dirty="0"/>
              <a:t>слова з переносним значенням</a:t>
            </a:r>
            <a:endParaRPr lang="ru-RU" dirty="0"/>
          </a:p>
        </p:txBody>
      </p:sp>
      <p:sp>
        <p:nvSpPr>
          <p:cNvPr id="13" name="Стрелка вверх 12"/>
          <p:cNvSpPr/>
          <p:nvPr/>
        </p:nvSpPr>
        <p:spPr>
          <a:xfrm>
            <a:off x="1116013" y="2133600"/>
            <a:ext cx="339725" cy="833438"/>
          </a:xfrm>
          <a:prstGeom prst="up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трелка вверх 13"/>
          <p:cNvSpPr/>
          <p:nvPr/>
        </p:nvSpPr>
        <p:spPr>
          <a:xfrm>
            <a:off x="2916238" y="1916113"/>
            <a:ext cx="339725" cy="690562"/>
          </a:xfrm>
          <a:prstGeom prst="up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Блок-схема: процесс 14"/>
          <p:cNvSpPr/>
          <p:nvPr/>
        </p:nvSpPr>
        <p:spPr>
          <a:xfrm>
            <a:off x="467544" y="620688"/>
            <a:ext cx="1584176" cy="1368152"/>
          </a:xfrm>
          <a:prstGeom prst="flowChart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chor="ctr"/>
          <a:lstStyle/>
          <a:p>
            <a:pPr algn="ctr" fontAlgn="auto">
              <a:lnSpc>
                <a:spcPct val="150000"/>
              </a:lnSpc>
              <a:spcBef>
                <a:spcPts val="0"/>
              </a:spcBef>
              <a:spcAft>
                <a:spcPts val="0"/>
              </a:spcAft>
              <a:defRPr/>
            </a:pPr>
            <a:r>
              <a:rPr lang="uk-UA" dirty="0"/>
              <a:t>слова з прямим значенням</a:t>
            </a:r>
            <a:endParaRPr lang="ru-RU" dirty="0"/>
          </a:p>
        </p:txBody>
      </p:sp>
      <p:cxnSp>
        <p:nvCxnSpPr>
          <p:cNvPr id="17" name="Прямая со стрелкой 16"/>
          <p:cNvCxnSpPr/>
          <p:nvPr/>
        </p:nvCxnSpPr>
        <p:spPr>
          <a:xfrm>
            <a:off x="4716463" y="206057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blinds dir="vert"/>
    <p:sndAc>
      <p:stSnd>
        <p:snd r:embed="rId2" name="push.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uk-UA" dirty="0" smtClean="0"/>
              <a:t>Гра </a:t>
            </a:r>
            <a:r>
              <a:rPr lang="uk-UA" dirty="0" err="1" smtClean="0"/>
              <a:t>“Ключовий</a:t>
            </a:r>
            <a:r>
              <a:rPr lang="uk-UA" dirty="0" smtClean="0"/>
              <a:t> </a:t>
            </a:r>
            <a:r>
              <a:rPr lang="uk-UA" dirty="0" err="1" smtClean="0"/>
              <a:t>момент”</a:t>
            </a:r>
            <a:endParaRPr lang="ru-RU" dirty="0"/>
          </a:p>
        </p:txBody>
      </p:sp>
      <p:sp>
        <p:nvSpPr>
          <p:cNvPr id="33794" name="Содержимое 2"/>
          <p:cNvSpPr>
            <a:spLocks noGrp="1"/>
          </p:cNvSpPr>
          <p:nvPr>
            <p:ph sz="quarter" idx="1"/>
          </p:nvPr>
        </p:nvSpPr>
        <p:spPr>
          <a:xfrm>
            <a:off x="457200" y="1600200"/>
            <a:ext cx="7467600" cy="4873625"/>
          </a:xfrm>
        </p:spPr>
        <p:txBody>
          <a:bodyPr/>
          <a:lstStyle/>
          <a:p>
            <a:pPr>
              <a:lnSpc>
                <a:spcPct val="150000"/>
              </a:lnSpc>
              <a:buFont typeface="Wingdings" pitchFamily="2" charset="2"/>
              <a:buNone/>
            </a:pPr>
            <a:r>
              <a:rPr lang="ru-RU" sz="1400" smtClean="0">
                <a:latin typeface="Times New Roman" pitchFamily="18" charset="0"/>
                <a:cs typeface="Times New Roman" pitchFamily="18" charset="0"/>
              </a:rPr>
              <a:t>Гру «Ключовий момент» можно ще назвати «Зоряний час». Сюда входить тест – перевірка знань (тестування). Тестування проходить майже на всіх уроках: уроки природознавства, я у світі, основи здоров</a:t>
            </a:r>
            <a:r>
              <a:rPr lang="en-US" sz="1400" smtClean="0">
                <a:latin typeface="Times New Roman" pitchFamily="18" charset="0"/>
                <a:cs typeface="Times New Roman" pitchFamily="18" charset="0"/>
              </a:rPr>
              <a:t>’</a:t>
            </a:r>
            <a:r>
              <a:rPr lang="ru-RU" sz="1400" smtClean="0">
                <a:latin typeface="Times New Roman" pitchFamily="18" charset="0"/>
                <a:cs typeface="Times New Roman" pitchFamily="18" charset="0"/>
              </a:rPr>
              <a:t>я, літературного читання, української мови (завдання відкритого типу), математики (коли даються зінорівневі завдання. </a:t>
            </a:r>
          </a:p>
          <a:p>
            <a:pPr>
              <a:lnSpc>
                <a:spcPct val="150000"/>
              </a:lnSpc>
              <a:buFont typeface="Wingdings" pitchFamily="2" charset="2"/>
              <a:buNone/>
            </a:pPr>
            <a:r>
              <a:rPr lang="uk-UA" sz="1400" smtClean="0">
                <a:latin typeface="Times New Roman" pitchFamily="18" charset="0"/>
                <a:cs typeface="Times New Roman" pitchFamily="18" charset="0"/>
              </a:rPr>
              <a:t>Завдання даються як після вивчення теми (підсумкові контрольні роботи), так і в процесі будь-якого уроку.</a:t>
            </a:r>
            <a:endParaRPr lang="ru-RU" sz="1400" smtClean="0">
              <a:latin typeface="Times New Roman" pitchFamily="18" charset="0"/>
              <a:cs typeface="Times New Roman" pitchFamily="18" charset="0"/>
            </a:endParaRPr>
          </a:p>
        </p:txBody>
      </p:sp>
    </p:spTree>
  </p:cSld>
  <p:clrMapOvr>
    <a:masterClrMapping/>
  </p:clrMapOvr>
  <p:transition spd="slow" advTm="10000">
    <p:fade thruBlk="1"/>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79388" y="-39688"/>
            <a:ext cx="4032250" cy="4940301"/>
          </a:xfrm>
          <a:prstGeom prst="rect">
            <a:avLst/>
          </a:prstGeom>
          <a:noFill/>
          <a:ln w="9525">
            <a:noFill/>
            <a:miter lim="800000"/>
            <a:headEnd/>
            <a:tailEnd/>
          </a:ln>
        </p:spPr>
        <p:txBody>
          <a:bodyPr anchor="ctr">
            <a:spAutoFit/>
          </a:bodyPr>
          <a:lstStyle/>
          <a:p>
            <a:pPr>
              <a:lnSpc>
                <a:spcPct val="150000"/>
              </a:lnSpc>
            </a:pPr>
            <a:r>
              <a:rPr lang="uk-UA" sz="1400">
                <a:latin typeface="Times New Roman" pitchFamily="18" charset="0"/>
                <a:ea typeface="Calibri" pitchFamily="34" charset="0"/>
                <a:cs typeface="Times New Roman" pitchFamily="18" charset="0"/>
              </a:rPr>
              <a:t>1. Сонце – це:</a:t>
            </a:r>
            <a:endParaRPr lang="ru-RU" sz="1400">
              <a:latin typeface="Times New Roman" pitchFamily="18" charset="0"/>
              <a:ea typeface="Calibri" pitchFamily="34" charset="0"/>
              <a:cs typeface="Times New Roman" pitchFamily="18" charset="0"/>
            </a:endParaRPr>
          </a:p>
          <a:p>
            <a:pPr eaLnBrk="0" hangingPunct="0">
              <a:lnSpc>
                <a:spcPct val="150000"/>
              </a:lnSpc>
            </a:pPr>
            <a:r>
              <a:rPr lang="uk-UA" sz="1400">
                <a:latin typeface="Times New Roman" pitchFamily="18" charset="0"/>
                <a:ea typeface="Calibri" pitchFamily="34" charset="0"/>
                <a:cs typeface="Times New Roman" pitchFamily="18" charset="0"/>
              </a:rPr>
              <a:t>Планета</a:t>
            </a:r>
            <a:r>
              <a:rPr lang="ru-RU" sz="1400">
                <a:latin typeface="Times New Roman" pitchFamily="18" charset="0"/>
                <a:ea typeface="Calibri" pitchFamily="34" charset="0"/>
                <a:cs typeface="Times New Roman" pitchFamily="18" charset="0"/>
              </a:rPr>
              <a:t>   </a:t>
            </a:r>
            <a:r>
              <a:rPr lang="uk-UA" sz="1400">
                <a:latin typeface="Times New Roman" pitchFamily="18" charset="0"/>
                <a:ea typeface="Calibri" pitchFamily="34" charset="0"/>
                <a:cs typeface="Times New Roman" pitchFamily="18" charset="0"/>
              </a:rPr>
              <a:t>Зоря</a:t>
            </a:r>
            <a:r>
              <a:rPr lang="ru-RU" sz="1400">
                <a:latin typeface="Times New Roman" pitchFamily="18" charset="0"/>
                <a:cs typeface="Times New Roman" pitchFamily="18" charset="0"/>
              </a:rPr>
              <a:t>     </a:t>
            </a:r>
            <a:r>
              <a:rPr lang="uk-UA" sz="1400">
                <a:latin typeface="Times New Roman" pitchFamily="18" charset="0"/>
                <a:ea typeface="Calibri" pitchFamily="34" charset="0"/>
                <a:cs typeface="Calibri" pitchFamily="34" charset="0"/>
              </a:rPr>
              <a:t>Супутник </a:t>
            </a:r>
            <a:endParaRPr lang="ru-RU" sz="14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2. Планети – це небесні тіла, які світяться</a:t>
            </a:r>
            <a:endParaRPr lang="ru-RU" sz="14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Власним світлом</a:t>
            </a:r>
            <a:endParaRPr lang="ru-RU" sz="14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Світлом, відбитим від Сонця</a:t>
            </a:r>
            <a:endParaRPr lang="ru-RU" sz="14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Світлом, відбитим від Землі</a:t>
            </a:r>
            <a:endParaRPr lang="ru-RU" sz="14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3. До Сонячної системи входять</a:t>
            </a:r>
            <a:endParaRPr lang="ru-RU" sz="14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8 планет</a:t>
            </a:r>
            <a:r>
              <a:rPr lang="ru-RU" sz="1400">
                <a:latin typeface="Times New Roman" pitchFamily="18" charset="0"/>
                <a:cs typeface="Times New Roman" pitchFamily="18" charset="0"/>
              </a:rPr>
              <a:t>   </a:t>
            </a:r>
            <a:r>
              <a:rPr lang="uk-UA" sz="1400">
                <a:latin typeface="Times New Roman" pitchFamily="18" charset="0"/>
                <a:ea typeface="Calibri" pitchFamily="34" charset="0"/>
                <a:cs typeface="Calibri" pitchFamily="34" charset="0"/>
              </a:rPr>
              <a:t>10 планет       3 планети</a:t>
            </a:r>
          </a:p>
          <a:p>
            <a:pPr eaLnBrk="0" hangingPunct="0">
              <a:lnSpc>
                <a:spcPct val="150000"/>
              </a:lnSpc>
            </a:pPr>
            <a:r>
              <a:rPr lang="uk-UA" sz="1400">
                <a:latin typeface="Times New Roman" pitchFamily="18" charset="0"/>
                <a:ea typeface="Calibri" pitchFamily="34" charset="0"/>
                <a:cs typeface="Calibri" pitchFamily="34" charset="0"/>
              </a:rPr>
              <a:t>4. У кожної планети є</a:t>
            </a:r>
            <a:endParaRPr lang="ru-RU" sz="14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Однакова кількість супутників</a:t>
            </a:r>
            <a:endParaRPr lang="ru-RU" sz="14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Різна кількість супутників</a:t>
            </a:r>
          </a:p>
          <a:p>
            <a:pPr eaLnBrk="0" hangingPunct="0">
              <a:lnSpc>
                <a:spcPct val="150000"/>
              </a:lnSpc>
            </a:pPr>
            <a:r>
              <a:rPr lang="uk-UA" sz="1400">
                <a:latin typeface="Times New Roman" pitchFamily="18" charset="0"/>
                <a:ea typeface="Calibri" pitchFamily="34" charset="0"/>
                <a:cs typeface="Calibri" pitchFamily="34" charset="0"/>
              </a:rPr>
              <a:t>5. Що таке Всесвіт?</a:t>
            </a:r>
            <a:endParaRPr lang="ru-RU" sz="14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Зірки, планети, які ми бачимо на небі</a:t>
            </a:r>
            <a:endParaRPr lang="ru-RU" sz="14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Усі планети, що обертаються навколо Сонця</a:t>
            </a:r>
            <a:endParaRPr lang="ru-RU" sz="14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Скупчення Галактик і простору між ними</a:t>
            </a:r>
          </a:p>
        </p:txBody>
      </p:sp>
      <p:pic>
        <p:nvPicPr>
          <p:cNvPr id="34818" name="Рисунок 2" descr="hello_html_674afa67.gif"/>
          <p:cNvPicPr>
            <a:picLocks noChangeAspect="1" noChangeArrowheads="1"/>
          </p:cNvPicPr>
          <p:nvPr/>
        </p:nvPicPr>
        <p:blipFill>
          <a:blip r:embed="rId3"/>
          <a:srcRect/>
          <a:stretch>
            <a:fillRect/>
          </a:stretch>
        </p:blipFill>
        <p:spPr bwMode="auto">
          <a:xfrm>
            <a:off x="3924300" y="115888"/>
            <a:ext cx="752475" cy="695325"/>
          </a:xfrm>
          <a:prstGeom prst="rect">
            <a:avLst/>
          </a:prstGeom>
          <a:noFill/>
          <a:ln w="9525">
            <a:noFill/>
            <a:miter lim="800000"/>
            <a:headEnd/>
            <a:tailEnd/>
          </a:ln>
        </p:spPr>
      </p:pic>
      <p:pic>
        <p:nvPicPr>
          <p:cNvPr id="34819" name="Рисунок 3" descr="hello_html_m64816075.gif"/>
          <p:cNvPicPr>
            <a:picLocks noChangeAspect="1" noChangeArrowheads="1"/>
          </p:cNvPicPr>
          <p:nvPr/>
        </p:nvPicPr>
        <p:blipFill>
          <a:blip r:embed="rId4"/>
          <a:srcRect/>
          <a:stretch>
            <a:fillRect/>
          </a:stretch>
        </p:blipFill>
        <p:spPr bwMode="auto">
          <a:xfrm>
            <a:off x="2916238" y="1412875"/>
            <a:ext cx="1371600" cy="800100"/>
          </a:xfrm>
          <a:prstGeom prst="rect">
            <a:avLst/>
          </a:prstGeom>
          <a:noFill/>
          <a:ln w="9525">
            <a:noFill/>
            <a:miter lim="800000"/>
            <a:headEnd/>
            <a:tailEnd/>
          </a:ln>
        </p:spPr>
      </p:pic>
      <p:cxnSp>
        <p:nvCxnSpPr>
          <p:cNvPr id="34820" name="AutoShape 4"/>
          <p:cNvCxnSpPr>
            <a:cxnSpLocks noChangeShapeType="1"/>
          </p:cNvCxnSpPr>
          <p:nvPr/>
        </p:nvCxnSpPr>
        <p:spPr bwMode="auto">
          <a:xfrm flipH="1">
            <a:off x="3629025" y="482600"/>
            <a:ext cx="9525" cy="0"/>
          </a:xfrm>
          <a:prstGeom prst="straightConnector1">
            <a:avLst/>
          </a:prstGeom>
          <a:noFill/>
          <a:ln w="9525">
            <a:solidFill>
              <a:srgbClr val="000000"/>
            </a:solidFill>
            <a:round/>
            <a:headEnd/>
            <a:tailEnd/>
          </a:ln>
        </p:spPr>
      </p:cxnSp>
      <p:sp>
        <p:nvSpPr>
          <p:cNvPr id="34821" name="Rectangle 6"/>
          <p:cNvSpPr>
            <a:spLocks noChangeArrowheads="1"/>
          </p:cNvSpPr>
          <p:nvPr/>
        </p:nvSpPr>
        <p:spPr bwMode="auto">
          <a:xfrm>
            <a:off x="1371600" y="227013"/>
            <a:ext cx="184150" cy="460375"/>
          </a:xfrm>
          <a:prstGeom prst="rect">
            <a:avLst/>
          </a:prstGeom>
          <a:noFill/>
          <a:ln w="9525">
            <a:noFill/>
            <a:miter lim="800000"/>
            <a:headEnd/>
            <a:tailEnd/>
          </a:ln>
        </p:spPr>
        <p:txBody>
          <a:bodyPr wrap="none" anchor="ctr">
            <a:spAutoFit/>
          </a:bodyPr>
          <a:lstStyle/>
          <a:p>
            <a:pPr eaLnBrk="0" hangingPunct="0"/>
            <a:endParaRPr lang="ru-RU" sz="600"/>
          </a:p>
          <a:p>
            <a:pPr eaLnBrk="0" hangingPunct="0"/>
            <a:endParaRPr lang="ru-RU"/>
          </a:p>
        </p:txBody>
      </p:sp>
      <p:sp>
        <p:nvSpPr>
          <p:cNvPr id="34822" name="Oval 8"/>
          <p:cNvSpPr>
            <a:spLocks noChangeArrowheads="1"/>
          </p:cNvSpPr>
          <p:nvPr/>
        </p:nvSpPr>
        <p:spPr bwMode="auto">
          <a:xfrm>
            <a:off x="6227763" y="1484313"/>
            <a:ext cx="914400" cy="914400"/>
          </a:xfrm>
          <a:prstGeom prst="ellipse">
            <a:avLst/>
          </a:prstGeom>
          <a:solidFill>
            <a:srgbClr val="FFFFFF"/>
          </a:solidFill>
          <a:ln w="9525">
            <a:solidFill>
              <a:srgbClr val="000000"/>
            </a:solidFill>
            <a:round/>
            <a:headEnd/>
            <a:tailEnd/>
          </a:ln>
        </p:spPr>
        <p:txBody>
          <a:bodyPr/>
          <a:lstStyle/>
          <a:p>
            <a:endParaRPr lang="ru-RU">
              <a:latin typeface="Trebuchet MS" pitchFamily="34" charset="0"/>
            </a:endParaRPr>
          </a:p>
        </p:txBody>
      </p:sp>
      <p:sp>
        <p:nvSpPr>
          <p:cNvPr id="34823" name="Oval 9"/>
          <p:cNvSpPr>
            <a:spLocks noChangeArrowheads="1"/>
          </p:cNvSpPr>
          <p:nvPr/>
        </p:nvSpPr>
        <p:spPr bwMode="auto">
          <a:xfrm>
            <a:off x="6227763" y="1484313"/>
            <a:ext cx="936625" cy="914400"/>
          </a:xfrm>
          <a:prstGeom prst="ellipse">
            <a:avLst/>
          </a:prstGeom>
          <a:solidFill>
            <a:srgbClr val="FFFFFF"/>
          </a:solidFill>
          <a:ln w="9525">
            <a:solidFill>
              <a:srgbClr val="000000"/>
            </a:solidFill>
            <a:round/>
            <a:headEnd/>
            <a:tailEnd/>
          </a:ln>
        </p:spPr>
        <p:txBody>
          <a:bodyPr/>
          <a:lstStyle/>
          <a:p>
            <a:endParaRPr lang="ru-RU">
              <a:latin typeface="Trebuchet MS" pitchFamily="34" charset="0"/>
            </a:endParaRPr>
          </a:p>
        </p:txBody>
      </p:sp>
      <p:cxnSp>
        <p:nvCxnSpPr>
          <p:cNvPr id="34824" name="AutoShape 10"/>
          <p:cNvCxnSpPr>
            <a:cxnSpLocks noChangeShapeType="1"/>
          </p:cNvCxnSpPr>
          <p:nvPr/>
        </p:nvCxnSpPr>
        <p:spPr bwMode="auto">
          <a:xfrm flipH="1">
            <a:off x="3629025" y="482600"/>
            <a:ext cx="9525" cy="0"/>
          </a:xfrm>
          <a:prstGeom prst="straightConnector1">
            <a:avLst/>
          </a:prstGeom>
          <a:noFill/>
          <a:ln w="9525">
            <a:solidFill>
              <a:srgbClr val="000000"/>
            </a:solidFill>
            <a:round/>
            <a:headEnd/>
            <a:tailEnd/>
          </a:ln>
        </p:spPr>
      </p:cxnSp>
      <p:sp>
        <p:nvSpPr>
          <p:cNvPr id="34825" name="Rectangle 11"/>
          <p:cNvSpPr>
            <a:spLocks noChangeArrowheads="1"/>
          </p:cNvSpPr>
          <p:nvPr/>
        </p:nvSpPr>
        <p:spPr bwMode="auto">
          <a:xfrm>
            <a:off x="179388" y="4724400"/>
            <a:ext cx="4464050" cy="2401888"/>
          </a:xfrm>
          <a:prstGeom prst="rect">
            <a:avLst/>
          </a:prstGeom>
          <a:noFill/>
          <a:ln w="9525">
            <a:noFill/>
            <a:miter lim="800000"/>
            <a:headEnd/>
            <a:tailEnd/>
          </a:ln>
        </p:spPr>
        <p:txBody>
          <a:bodyPr anchor="ctr">
            <a:spAutoFit/>
          </a:bodyPr>
          <a:lstStyle/>
          <a:p>
            <a:pPr>
              <a:lnSpc>
                <a:spcPct val="150000"/>
              </a:lnSpc>
            </a:pPr>
            <a:r>
              <a:rPr lang="uk-UA" sz="1400">
                <a:latin typeface="Times New Roman" pitchFamily="18" charset="0"/>
                <a:ea typeface="Calibri" pitchFamily="34" charset="0"/>
                <a:cs typeface="Times New Roman" pitchFamily="18" charset="0"/>
              </a:rPr>
              <a:t>6. Екватор поділяє земну поверхню на</a:t>
            </a:r>
            <a:endParaRPr lang="ru-RU" sz="1400">
              <a:latin typeface="Times New Roman" pitchFamily="18" charset="0"/>
              <a:ea typeface="Calibri" pitchFamily="34"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Times New Roman" pitchFamily="18" charset="0"/>
              </a:rPr>
              <a:t>Південну і північну півкулі</a:t>
            </a:r>
            <a:r>
              <a:rPr lang="ru-RU" sz="1400">
                <a:latin typeface="Times New Roman" pitchFamily="18" charset="0"/>
                <a:cs typeface="Times New Roman" pitchFamily="18" charset="0"/>
              </a:rPr>
              <a:t>        </a:t>
            </a:r>
            <a:r>
              <a:rPr lang="uk-UA" sz="1400">
                <a:latin typeface="Times New Roman" pitchFamily="18" charset="0"/>
                <a:ea typeface="Calibri" pitchFamily="34" charset="0"/>
                <a:cs typeface="Calibri" pitchFamily="34" charset="0"/>
              </a:rPr>
              <a:t>Західну і східну півкулі </a:t>
            </a:r>
          </a:p>
          <a:p>
            <a:pPr eaLnBrk="0" hangingPunct="0">
              <a:buFontTx/>
              <a:buChar char="•"/>
            </a:pPr>
            <a:endParaRPr lang="ru-RU" sz="600"/>
          </a:p>
          <a:p>
            <a:pPr eaLnBrk="0" hangingPunct="0">
              <a:lnSpc>
                <a:spcPct val="150000"/>
              </a:lnSpc>
            </a:pPr>
            <a:r>
              <a:rPr lang="uk-UA" sz="1400">
                <a:latin typeface="Times New Roman" pitchFamily="18" charset="0"/>
                <a:ea typeface="Calibri" pitchFamily="34" charset="0"/>
                <a:cs typeface="Calibri" pitchFamily="34" charset="0"/>
              </a:rPr>
              <a:t>7. Проміжок часу, за який Земля робить повний оберт навколо Сонця, називається</a:t>
            </a:r>
            <a:endParaRPr lang="ru-RU" sz="14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Місяцем</a:t>
            </a:r>
            <a:r>
              <a:rPr lang="ru-RU" sz="1400">
                <a:latin typeface="Times New Roman" pitchFamily="18" charset="0"/>
                <a:cs typeface="Times New Roman" pitchFamily="18" charset="0"/>
              </a:rPr>
              <a:t>                              </a:t>
            </a:r>
            <a:r>
              <a:rPr lang="uk-UA" sz="1400">
                <a:latin typeface="Times New Roman" pitchFamily="18" charset="0"/>
                <a:ea typeface="Calibri" pitchFamily="34" charset="0"/>
                <a:cs typeface="Calibri" pitchFamily="34" charset="0"/>
              </a:rPr>
              <a:t>Добою                Роком                                </a:t>
            </a:r>
            <a:endParaRPr lang="ru-RU" sz="1400">
              <a:latin typeface="Times New Roman" pitchFamily="18" charset="0"/>
              <a:cs typeface="Times New Roman" pitchFamily="18" charset="0"/>
            </a:endParaRPr>
          </a:p>
          <a:p>
            <a:pPr eaLnBrk="0" hangingPunct="0">
              <a:lnSpc>
                <a:spcPct val="150000"/>
              </a:lnSpc>
              <a:buFontTx/>
              <a:buChar char="•"/>
            </a:pPr>
            <a:endParaRPr lang="ru-RU" sz="1400">
              <a:latin typeface="Times New Roman" pitchFamily="18" charset="0"/>
              <a:cs typeface="Times New Roman" pitchFamily="18" charset="0"/>
            </a:endParaRPr>
          </a:p>
          <a:p>
            <a:pPr eaLnBrk="0" hangingPunct="0"/>
            <a:endParaRPr lang="ru-RU"/>
          </a:p>
        </p:txBody>
      </p:sp>
      <p:sp>
        <p:nvSpPr>
          <p:cNvPr id="34826" name="Rectangle 12"/>
          <p:cNvSpPr>
            <a:spLocks noChangeArrowheads="1"/>
          </p:cNvSpPr>
          <p:nvPr/>
        </p:nvSpPr>
        <p:spPr bwMode="auto">
          <a:xfrm>
            <a:off x="1371600" y="227013"/>
            <a:ext cx="184150" cy="460375"/>
          </a:xfrm>
          <a:prstGeom prst="rect">
            <a:avLst/>
          </a:prstGeom>
          <a:noFill/>
          <a:ln w="9525">
            <a:noFill/>
            <a:miter lim="800000"/>
            <a:headEnd/>
            <a:tailEnd/>
          </a:ln>
        </p:spPr>
        <p:txBody>
          <a:bodyPr wrap="none" anchor="ctr">
            <a:spAutoFit/>
          </a:bodyPr>
          <a:lstStyle/>
          <a:p>
            <a:pPr eaLnBrk="0" hangingPunct="0"/>
            <a:endParaRPr lang="ru-RU" sz="600"/>
          </a:p>
          <a:p>
            <a:pPr eaLnBrk="0" hangingPunct="0"/>
            <a:endParaRPr lang="ru-RU"/>
          </a:p>
        </p:txBody>
      </p:sp>
      <p:sp>
        <p:nvSpPr>
          <p:cNvPr id="34827" name="Rectangle 13"/>
          <p:cNvSpPr>
            <a:spLocks noChangeArrowheads="1"/>
          </p:cNvSpPr>
          <p:nvPr/>
        </p:nvSpPr>
        <p:spPr bwMode="auto">
          <a:xfrm>
            <a:off x="4643438" y="1843088"/>
            <a:ext cx="2952750" cy="2354262"/>
          </a:xfrm>
          <a:prstGeom prst="rect">
            <a:avLst/>
          </a:prstGeom>
          <a:noFill/>
          <a:ln w="9525">
            <a:noFill/>
            <a:miter lim="800000"/>
            <a:headEnd/>
            <a:tailEnd/>
          </a:ln>
        </p:spPr>
        <p:txBody>
          <a:bodyPr anchor="ctr">
            <a:spAutoFit/>
          </a:bodyPr>
          <a:lstStyle/>
          <a:p>
            <a:pPr>
              <a:lnSpc>
                <a:spcPct val="150000"/>
              </a:lnSpc>
            </a:pPr>
            <a:r>
              <a:rPr lang="uk-UA" sz="1200">
                <a:latin typeface="Calibri" pitchFamily="34" charset="0"/>
                <a:ea typeface="Calibri" pitchFamily="34" charset="0"/>
                <a:cs typeface="Times New Roman" pitchFamily="18" charset="0"/>
              </a:rPr>
              <a:t>8</a:t>
            </a:r>
            <a:r>
              <a:rPr lang="uk-UA" sz="1400">
                <a:latin typeface="Times New Roman" pitchFamily="18" charset="0"/>
                <a:ea typeface="Calibri" pitchFamily="34" charset="0"/>
                <a:cs typeface="Times New Roman" pitchFamily="18" charset="0"/>
              </a:rPr>
              <a:t>. Познач на схемі</a:t>
            </a:r>
          </a:p>
          <a:p>
            <a:pPr>
              <a:lnSpc>
                <a:spcPct val="150000"/>
              </a:lnSpc>
              <a:buFont typeface="Arial" charset="0"/>
              <a:buChar char="•"/>
            </a:pPr>
            <a:r>
              <a:rPr lang="uk-UA" sz="1400">
                <a:latin typeface="Times New Roman" pitchFamily="18" charset="0"/>
                <a:ea typeface="Calibri" pitchFamily="34" charset="0"/>
                <a:cs typeface="Times New Roman" pitchFamily="18" charset="0"/>
              </a:rPr>
              <a:t>Південний полюс</a:t>
            </a:r>
            <a:endParaRPr lang="ru-RU" sz="1400">
              <a:latin typeface="Times New Roman" pitchFamily="18" charset="0"/>
              <a:ea typeface="Calibri" pitchFamily="34"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Times New Roman" pitchFamily="18" charset="0"/>
              </a:rPr>
              <a:t>Північний полюс</a:t>
            </a:r>
            <a:r>
              <a:rPr lang="ru-RU" sz="1400">
                <a:latin typeface="Times New Roman" pitchFamily="18" charset="0"/>
                <a:cs typeface="Times New Roman" pitchFamily="18" charset="0"/>
              </a:rPr>
              <a:t>       </a:t>
            </a:r>
            <a:r>
              <a:rPr lang="uk-UA" sz="1400">
                <a:latin typeface="Times New Roman" pitchFamily="18" charset="0"/>
                <a:ea typeface="Calibri" pitchFamily="34" charset="0"/>
                <a:cs typeface="Calibri" pitchFamily="34" charset="0"/>
              </a:rPr>
              <a:t>Екватор </a:t>
            </a:r>
            <a:endParaRPr lang="ru-RU" sz="14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9. З</a:t>
            </a:r>
            <a:r>
              <a:rPr lang="en-US" sz="1400">
                <a:latin typeface="Times New Roman" pitchFamily="18" charset="0"/>
                <a:ea typeface="Calibri" pitchFamily="34" charset="0"/>
                <a:cs typeface="Calibri" pitchFamily="34" charset="0"/>
              </a:rPr>
              <a:t>’</a:t>
            </a:r>
            <a:r>
              <a:rPr lang="uk-UA" sz="1400">
                <a:latin typeface="Times New Roman" pitchFamily="18" charset="0"/>
                <a:ea typeface="Calibri" pitchFamily="34" charset="0"/>
                <a:cs typeface="Calibri" pitchFamily="34" charset="0"/>
              </a:rPr>
              <a:t>єднайте стрілками</a:t>
            </a:r>
            <a:endParaRPr lang="ru-RU" sz="14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Планета ∙                       ∙ Місяць</a:t>
            </a:r>
            <a:endParaRPr lang="ru-RU" sz="14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Супутник  ∙                    ∙ Марс</a:t>
            </a:r>
            <a:endParaRPr lang="ru-RU" sz="14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Зоря  ∙                            ∙ Сонце</a:t>
            </a:r>
            <a:endParaRPr lang="ru-RU" sz="1400">
              <a:latin typeface="Times New Roman" pitchFamily="18" charset="0"/>
              <a:cs typeface="Times New Roman" pitchFamily="18" charset="0"/>
            </a:endParaRPr>
          </a:p>
        </p:txBody>
      </p:sp>
      <p:sp>
        <p:nvSpPr>
          <p:cNvPr id="34828" name="Прямоугольник 18"/>
          <p:cNvSpPr>
            <a:spLocks noChangeArrowheads="1"/>
          </p:cNvSpPr>
          <p:nvPr/>
        </p:nvSpPr>
        <p:spPr bwMode="auto">
          <a:xfrm>
            <a:off x="4572000" y="4214813"/>
            <a:ext cx="4572000" cy="2354262"/>
          </a:xfrm>
          <a:prstGeom prst="rect">
            <a:avLst/>
          </a:prstGeom>
          <a:noFill/>
          <a:ln w="9525">
            <a:noFill/>
            <a:miter lim="800000"/>
            <a:headEnd/>
            <a:tailEnd/>
          </a:ln>
        </p:spPr>
        <p:txBody>
          <a:bodyPr>
            <a:spAutoFit/>
          </a:bodyPr>
          <a:lstStyle/>
          <a:p>
            <a:pPr eaLnBrk="0" hangingPunct="0">
              <a:lnSpc>
                <a:spcPct val="150000"/>
              </a:lnSpc>
            </a:pPr>
            <a:r>
              <a:rPr lang="uk-UA" sz="1200">
                <a:latin typeface="Calibri" pitchFamily="34" charset="0"/>
                <a:ea typeface="Calibri" pitchFamily="34" charset="0"/>
                <a:cs typeface="Times New Roman" pitchFamily="18" charset="0"/>
              </a:rPr>
              <a:t>10</a:t>
            </a:r>
            <a:r>
              <a:rPr lang="uk-UA" sz="1400">
                <a:latin typeface="Calibri" pitchFamily="34" charset="0"/>
                <a:ea typeface="Calibri" pitchFamily="34" charset="0"/>
                <a:cs typeface="Times New Roman" pitchFamily="18" charset="0"/>
              </a:rPr>
              <a:t>. Допишіть речення</a:t>
            </a:r>
            <a:endParaRPr lang="ru-RU" sz="1400">
              <a:ea typeface="Calibri" pitchFamily="34" charset="0"/>
              <a:cs typeface="Times New Roman" pitchFamily="18" charset="0"/>
            </a:endParaRPr>
          </a:p>
          <a:p>
            <a:pPr eaLnBrk="0" hangingPunct="0">
              <a:lnSpc>
                <a:spcPct val="150000"/>
              </a:lnSpc>
            </a:pPr>
            <a:r>
              <a:rPr lang="uk-UA" sz="1400">
                <a:latin typeface="Calibri" pitchFamily="34" charset="0"/>
                <a:ea typeface="Calibri" pitchFamily="34" charset="0"/>
                <a:cs typeface="Times New Roman" pitchFamily="18" charset="0"/>
              </a:rPr>
              <a:t>Обертання Землі навколо ______________________ призводить до зміни__________________ .</a:t>
            </a:r>
          </a:p>
          <a:p>
            <a:pPr eaLnBrk="0" hangingPunct="0">
              <a:lnSpc>
                <a:spcPct val="150000"/>
              </a:lnSpc>
            </a:pPr>
            <a:r>
              <a:rPr lang="uk-UA" sz="1400">
                <a:latin typeface="Calibri" pitchFamily="34" charset="0"/>
                <a:ea typeface="Calibri" pitchFamily="34" charset="0"/>
                <a:cs typeface="Times New Roman" pitchFamily="18" charset="0"/>
              </a:rPr>
              <a:t>11. Підкресли «зайве» в кожному рядку</a:t>
            </a:r>
            <a:endParaRPr lang="ru-RU" sz="1400"/>
          </a:p>
          <a:p>
            <a:pPr eaLnBrk="0" hangingPunct="0">
              <a:lnSpc>
                <a:spcPct val="150000"/>
              </a:lnSpc>
            </a:pPr>
            <a:r>
              <a:rPr lang="uk-UA" sz="1400">
                <a:latin typeface="Calibri" pitchFamily="34" charset="0"/>
                <a:ea typeface="Calibri" pitchFamily="34" charset="0"/>
                <a:cs typeface="Calibri" pitchFamily="34" charset="0"/>
              </a:rPr>
              <a:t>Юпітер, Сатурн, глобус, Земля.</a:t>
            </a:r>
            <a:endParaRPr lang="ru-RU" sz="1400"/>
          </a:p>
          <a:p>
            <a:pPr eaLnBrk="0" hangingPunct="0">
              <a:lnSpc>
                <a:spcPct val="150000"/>
              </a:lnSpc>
            </a:pPr>
            <a:r>
              <a:rPr lang="uk-UA" sz="1400">
                <a:latin typeface="Calibri" pitchFamily="34" charset="0"/>
                <a:ea typeface="Calibri" pitchFamily="34" charset="0"/>
                <a:cs typeface="Calibri" pitchFamily="34" charset="0"/>
              </a:rPr>
              <a:t>Стрілець, Місяць, Мала Ведмедиця, Риби.</a:t>
            </a:r>
            <a:endParaRPr lang="ru-RU" sz="1400"/>
          </a:p>
          <a:p>
            <a:pPr eaLnBrk="0" hangingPunct="0">
              <a:lnSpc>
                <a:spcPct val="150000"/>
              </a:lnSpc>
            </a:pPr>
            <a:r>
              <a:rPr lang="uk-UA" sz="1400">
                <a:latin typeface="Calibri" pitchFamily="34" charset="0"/>
                <a:ea typeface="Calibri" pitchFamily="34" charset="0"/>
                <a:cs typeface="Calibri" pitchFamily="34" charset="0"/>
              </a:rPr>
              <a:t>Юрій Гагарін, Леонід Каденюк, Андрій Шевченко.</a:t>
            </a:r>
            <a:endParaRPr lang="uk-UA" sz="1400"/>
          </a:p>
        </p:txBody>
      </p:sp>
    </p:spTree>
  </p:cSld>
  <p:clrMapOvr>
    <a:masterClrMapping/>
  </p:clrMapOvr>
  <p:transition spd="slow">
    <p:wipe dir="r"/>
    <p:sndAc>
      <p:stSnd>
        <p:snd r:embed="rId2"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39750" y="233363"/>
          <a:ext cx="5400675" cy="6624637"/>
        </p:xfrm>
        <a:graphic>
          <a:graphicData uri="http://schemas.openxmlformats.org/presentationml/2006/ole">
            <p:oleObj spid="_x0000_s1026" name="Документ" r:id="rId4" imgW="6126750" imgH="8224710" progId="">
              <p:embed/>
            </p:oleObj>
          </a:graphicData>
        </a:graphic>
      </p:graphicFrame>
    </p:spTree>
  </p:cSld>
  <p:clrMapOvr>
    <a:masterClrMapping/>
  </p:clrMapOvr>
  <p:transition spd="slow">
    <p:wedge/>
    <p:sndAc>
      <p:stSnd>
        <p:snd r:embed="rId3" name="push.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39750" y="260350"/>
            <a:ext cx="6624638" cy="4333875"/>
          </a:xfrm>
          <a:prstGeom prst="rect">
            <a:avLst/>
          </a:prstGeom>
          <a:noFill/>
          <a:ln w="9525">
            <a:noFill/>
            <a:miter lim="800000"/>
            <a:headEnd/>
            <a:tailEnd/>
          </a:ln>
        </p:spPr>
        <p:txBody>
          <a:bodyPr anchor="ctr">
            <a:spAutoFit/>
          </a:bodyPr>
          <a:lstStyle/>
          <a:p>
            <a:pPr>
              <a:lnSpc>
                <a:spcPct val="150000"/>
              </a:lnSpc>
              <a:buFontTx/>
              <a:buChar char="•"/>
            </a:pPr>
            <a:endParaRPr lang="uk-UA" sz="1400">
              <a:latin typeface="Calibri" pitchFamily="34" charset="0"/>
              <a:ea typeface="Calibri" pitchFamily="34" charset="0"/>
              <a:cs typeface="Times New Roman" pitchFamily="18" charset="0"/>
            </a:endParaRPr>
          </a:p>
          <a:p>
            <a:pPr>
              <a:lnSpc>
                <a:spcPct val="150000"/>
              </a:lnSpc>
              <a:buFontTx/>
              <a:buChar char="•"/>
            </a:pPr>
            <a:endParaRPr lang="uk-UA" sz="1400">
              <a:latin typeface="Calibri" pitchFamily="34" charset="0"/>
              <a:ea typeface="Calibri" pitchFamily="34" charset="0"/>
              <a:cs typeface="Times New Roman" pitchFamily="18" charset="0"/>
            </a:endParaRPr>
          </a:p>
          <a:p>
            <a:pPr>
              <a:lnSpc>
                <a:spcPct val="150000"/>
              </a:lnSpc>
              <a:buFontTx/>
              <a:buChar char="•"/>
            </a:pPr>
            <a:r>
              <a:rPr lang="uk-UA" sz="1400">
                <a:latin typeface="Times New Roman" pitchFamily="18" charset="0"/>
                <a:ea typeface="Calibri" pitchFamily="34" charset="0"/>
                <a:cs typeface="Times New Roman" pitchFamily="18" charset="0"/>
              </a:rPr>
              <a:t>Птахів змушує летіти у вирій:</a:t>
            </a:r>
            <a:endParaRPr lang="ru-RU" sz="600">
              <a:latin typeface="Times New Roman" pitchFamily="18" charset="0"/>
              <a:ea typeface="Calibri" pitchFamily="34" charset="0"/>
              <a:cs typeface="Times New Roman" pitchFamily="18" charset="0"/>
            </a:endParaRPr>
          </a:p>
          <a:p>
            <a:pPr eaLnBrk="0" hangingPunct="0">
              <a:lnSpc>
                <a:spcPct val="150000"/>
              </a:lnSpc>
            </a:pPr>
            <a:r>
              <a:rPr lang="uk-UA" sz="1400">
                <a:latin typeface="Times New Roman" pitchFamily="18" charset="0"/>
                <a:ea typeface="Calibri" pitchFamily="34" charset="0"/>
                <a:cs typeface="Times New Roman" pitchFamily="18" charset="0"/>
              </a:rPr>
              <a:t>а) голод;         б) холод.</a:t>
            </a:r>
            <a:endParaRPr lang="ru-RU" sz="600">
              <a:latin typeface="Times New Roman" pitchFamily="18" charset="0"/>
              <a:ea typeface="Calibri" pitchFamily="34"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Times New Roman" pitchFamily="18" charset="0"/>
              </a:rPr>
              <a:t>Горобці, галки, ворони:</a:t>
            </a:r>
            <a:endParaRPr lang="ru-RU" sz="600">
              <a:latin typeface="Times New Roman" pitchFamily="18" charset="0"/>
              <a:ea typeface="Calibri" pitchFamily="34" charset="0"/>
              <a:cs typeface="Times New Roman" pitchFamily="18" charset="0"/>
            </a:endParaRPr>
          </a:p>
          <a:p>
            <a:pPr eaLnBrk="0" hangingPunct="0">
              <a:lnSpc>
                <a:spcPct val="150000"/>
              </a:lnSpc>
            </a:pPr>
            <a:r>
              <a:rPr lang="uk-UA" sz="1400">
                <a:latin typeface="Times New Roman" pitchFamily="18" charset="0"/>
                <a:ea typeface="Calibri" pitchFamily="34" charset="0"/>
                <a:cs typeface="Times New Roman" pitchFamily="18" charset="0"/>
              </a:rPr>
              <a:t>а) перелітні птахи;                   б) зимуючі птахи.</a:t>
            </a:r>
            <a:endParaRPr lang="ru-RU" sz="600">
              <a:latin typeface="Times New Roman" pitchFamily="18" charset="0"/>
              <a:ea typeface="Calibri" pitchFamily="34"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Times New Roman" pitchFamily="18" charset="0"/>
              </a:rPr>
              <a:t>Яка з цих пташок перелітна?</a:t>
            </a:r>
            <a:endParaRPr lang="ru-RU" sz="600">
              <a:latin typeface="Times New Roman" pitchFamily="18" charset="0"/>
              <a:ea typeface="Calibri" pitchFamily="34" charset="0"/>
              <a:cs typeface="Times New Roman" pitchFamily="18" charset="0"/>
            </a:endParaRPr>
          </a:p>
          <a:p>
            <a:pPr eaLnBrk="0" hangingPunct="0">
              <a:lnSpc>
                <a:spcPct val="150000"/>
              </a:lnSpc>
            </a:pPr>
            <a:r>
              <a:rPr lang="uk-UA" sz="1400">
                <a:latin typeface="Times New Roman" pitchFamily="18" charset="0"/>
                <a:ea typeface="Calibri" pitchFamily="34" charset="0"/>
                <a:cs typeface="Times New Roman" pitchFamily="18" charset="0"/>
              </a:rPr>
              <a:t>а) ластівка;          б) ворона;           в) сорока.</a:t>
            </a:r>
            <a:endParaRPr lang="ru-RU" sz="600">
              <a:latin typeface="Times New Roman" pitchFamily="18" charset="0"/>
              <a:ea typeface="Calibri" pitchFamily="34"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Times New Roman" pitchFamily="18" charset="0"/>
              </a:rPr>
              <a:t>Птахів, які восени відлітають, а навесні повертаються у свої краї, називають:</a:t>
            </a:r>
            <a:endParaRPr lang="ru-RU" sz="600">
              <a:latin typeface="Times New Roman" pitchFamily="18" charset="0"/>
              <a:ea typeface="Calibri" pitchFamily="34" charset="0"/>
              <a:cs typeface="Times New Roman" pitchFamily="18" charset="0"/>
            </a:endParaRPr>
          </a:p>
          <a:p>
            <a:pPr eaLnBrk="0" hangingPunct="0">
              <a:lnSpc>
                <a:spcPct val="150000"/>
              </a:lnSpc>
            </a:pPr>
            <a:r>
              <a:rPr lang="uk-UA" sz="1400">
                <a:latin typeface="Times New Roman" pitchFamily="18" charset="0"/>
                <a:ea typeface="Calibri" pitchFamily="34" charset="0"/>
                <a:cs typeface="Times New Roman" pitchFamily="18" charset="0"/>
              </a:rPr>
              <a:t>а) зимуючими;                б) перелітними.</a:t>
            </a:r>
            <a:endParaRPr lang="ru-RU" sz="600">
              <a:latin typeface="Times New Roman" pitchFamily="18" charset="0"/>
              <a:ea typeface="Calibri" pitchFamily="34"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Times New Roman" pitchFamily="18" charset="0"/>
              </a:rPr>
              <a:t>Оберіть зимуючого птаха:</a:t>
            </a:r>
            <a:endParaRPr lang="ru-RU" sz="600">
              <a:latin typeface="Times New Roman" pitchFamily="18" charset="0"/>
              <a:ea typeface="Calibri" pitchFamily="34" charset="0"/>
              <a:cs typeface="Times New Roman" pitchFamily="18" charset="0"/>
            </a:endParaRPr>
          </a:p>
          <a:p>
            <a:pPr eaLnBrk="0" hangingPunct="0">
              <a:lnSpc>
                <a:spcPct val="150000"/>
              </a:lnSpc>
            </a:pPr>
            <a:r>
              <a:rPr lang="uk-UA" sz="1400">
                <a:latin typeface="Times New Roman" pitchFamily="18" charset="0"/>
                <a:ea typeface="Calibri" pitchFamily="34" charset="0"/>
                <a:cs typeface="Times New Roman" pitchFamily="18" charset="0"/>
              </a:rPr>
              <a:t>а) горобець;                    б) лелека;                 в) зозуля</a:t>
            </a:r>
            <a:endParaRPr lang="ru-RU" sz="600">
              <a:latin typeface="Times New Roman" pitchFamily="18" charset="0"/>
              <a:ea typeface="Calibri" pitchFamily="34" charset="0"/>
              <a:cs typeface="Times New Roman" pitchFamily="18" charset="0"/>
            </a:endParaRPr>
          </a:p>
          <a:p>
            <a:pPr eaLnBrk="0" hangingPunct="0">
              <a:lnSpc>
                <a:spcPct val="150000"/>
              </a:lnSpc>
            </a:pPr>
            <a:endParaRPr lang="ru-RU">
              <a:latin typeface="Times New Roman" pitchFamily="18" charset="0"/>
              <a:ea typeface="Calibri" pitchFamily="34" charset="0"/>
              <a:cs typeface="Times New Roman" pitchFamily="18" charset="0"/>
            </a:endParaRPr>
          </a:p>
        </p:txBody>
      </p:sp>
    </p:spTree>
  </p:cSld>
  <p:clrMapOvr>
    <a:masterClrMapping/>
  </p:clrMapOvr>
  <p:transition spd="slow">
    <p:push dir="d"/>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sz="quarter" idx="1"/>
          </p:nvPr>
        </p:nvSpPr>
        <p:spPr>
          <a:xfrm>
            <a:off x="395288" y="333375"/>
            <a:ext cx="7467600" cy="5737225"/>
          </a:xfrm>
        </p:spPr>
        <p:txBody>
          <a:bodyPr/>
          <a:lstStyle/>
          <a:p>
            <a:pPr marL="0" indent="0">
              <a:buFont typeface="Wingdings" pitchFamily="2" charset="2"/>
              <a:buNone/>
            </a:pPr>
            <a:r>
              <a:rPr lang="uk-UA" sz="1400" smtClean="0"/>
              <a:t>Посібник призначений для уроків у початкових класах. Волиця-Польова 2016. С. 27</a:t>
            </a:r>
          </a:p>
          <a:p>
            <a:pPr marL="0" indent="0">
              <a:buFont typeface="Wingdings" pitchFamily="2" charset="2"/>
              <a:buNone/>
            </a:pPr>
            <a:endParaRPr lang="uk-UA" sz="1400" smtClean="0"/>
          </a:p>
          <a:p>
            <a:pPr marL="0" indent="0">
              <a:buFont typeface="Wingdings" pitchFamily="2" charset="2"/>
              <a:buNone/>
            </a:pPr>
            <a:endParaRPr lang="uk-UA" sz="1400" smtClean="0"/>
          </a:p>
          <a:p>
            <a:pPr marL="0" indent="0">
              <a:buFont typeface="Wingdings" pitchFamily="2" charset="2"/>
              <a:buNone/>
            </a:pPr>
            <a:r>
              <a:rPr lang="uk-UA" sz="1400" smtClean="0"/>
              <a:t>У посібнику наведені методи і прийоми використання інтерактивних технологій під час проведення навчально-виховного процесу.</a:t>
            </a:r>
          </a:p>
          <a:p>
            <a:pPr marL="0" indent="0">
              <a:buFont typeface="Wingdings" pitchFamily="2" charset="2"/>
              <a:buNone/>
            </a:pPr>
            <a:endParaRPr lang="uk-UA" sz="1400" smtClean="0"/>
          </a:p>
          <a:p>
            <a:pPr marL="0" indent="0">
              <a:buFont typeface="Wingdings" pitchFamily="2" charset="2"/>
              <a:buNone/>
            </a:pPr>
            <a:r>
              <a:rPr lang="uk-UA" sz="1400" smtClean="0"/>
              <a:t>Посібник адресовано вчителям початкових класів.</a:t>
            </a:r>
            <a:endParaRPr lang="uk-UA" sz="1400" b="1" smtClean="0"/>
          </a:p>
          <a:p>
            <a:pPr marL="0" indent="0">
              <a:buFont typeface="Wingdings" pitchFamily="2" charset="2"/>
              <a:buNone/>
            </a:pPr>
            <a:endParaRPr lang="uk-UA" sz="1400" b="1" smtClean="0"/>
          </a:p>
          <a:p>
            <a:pPr marL="0" indent="0">
              <a:buFont typeface="Wingdings" pitchFamily="2" charset="2"/>
              <a:buNone/>
            </a:pPr>
            <a:r>
              <a:rPr lang="uk-UA" sz="1400" b="1" smtClean="0"/>
              <a:t>Укладач:</a:t>
            </a:r>
            <a:r>
              <a:rPr lang="uk-UA" sz="1400" smtClean="0"/>
              <a:t> Рижак Л. О. – вчитель початкових класів Волице-Полівської ЗОШ І – ІІІ ступенів</a:t>
            </a:r>
          </a:p>
          <a:p>
            <a:pPr marL="0" indent="0">
              <a:lnSpc>
                <a:spcPct val="150000"/>
              </a:lnSpc>
              <a:buFont typeface="Wingdings" pitchFamily="2" charset="2"/>
              <a:buNone/>
            </a:pPr>
            <a:endParaRPr lang="uk-UA" sz="1400" smtClean="0"/>
          </a:p>
          <a:p>
            <a:pPr marL="0" indent="0">
              <a:buFont typeface="Wingdings" pitchFamily="2" charset="2"/>
              <a:buNone/>
            </a:pPr>
            <a:r>
              <a:rPr lang="uk-UA" sz="1400" b="1" smtClean="0"/>
              <a:t>Рецензент</a:t>
            </a:r>
            <a:r>
              <a:rPr lang="uk-UA" sz="1400" b="1" smtClean="0">
                <a:latin typeface="Arial" charset="0"/>
              </a:rPr>
              <a:t>:</a:t>
            </a:r>
            <a:r>
              <a:rPr lang="uk-UA" sz="1400" smtClean="0"/>
              <a:t>  Міщишина В. М.</a:t>
            </a:r>
            <a:r>
              <a:rPr lang="uk-UA" sz="1400" smtClean="0">
                <a:latin typeface="Arial" charset="0"/>
              </a:rPr>
              <a:t> -</a:t>
            </a:r>
            <a:r>
              <a:rPr lang="uk-UA" sz="1400" smtClean="0"/>
              <a:t> завідуюча районним методичним центром відділу освіти Теофіпольської районної державної адміністрації.</a:t>
            </a:r>
          </a:p>
          <a:p>
            <a:pPr marL="0" indent="0">
              <a:buFont typeface="Wingdings" pitchFamily="2" charset="2"/>
              <a:buNone/>
            </a:pPr>
            <a:endParaRPr lang="uk-UA" sz="1400" smtClean="0"/>
          </a:p>
          <a:p>
            <a:pPr marL="0" indent="0">
              <a:buFont typeface="Wingdings" pitchFamily="2" charset="2"/>
              <a:buNone/>
            </a:pPr>
            <a:r>
              <a:rPr lang="ru-RU" sz="1400" b="1" smtClean="0"/>
              <a:t>Рекомендовано</a:t>
            </a:r>
            <a:r>
              <a:rPr lang="ru-RU" sz="1400" smtClean="0"/>
              <a:t>: методичною радою методичного центру відділу освіти Теофіпольської районної державної адміністрації </a:t>
            </a:r>
            <a:endParaRPr lang="uk-UA" sz="1400" smtClean="0"/>
          </a:p>
          <a:p>
            <a:pPr marL="0" indent="0">
              <a:buFont typeface="Wingdings" pitchFamily="2" charset="2"/>
              <a:buNone/>
            </a:pPr>
            <a:r>
              <a:rPr lang="uk-UA" sz="1400" smtClean="0"/>
              <a:t>Протокол №4 від 22.12.2016р.</a:t>
            </a:r>
          </a:p>
          <a:p>
            <a:pPr marL="0" indent="0">
              <a:buFont typeface="Wingdings" pitchFamily="2" charset="2"/>
              <a:buNone/>
            </a:pPr>
            <a:endParaRPr lang="uk-UA" sz="1400" smtClean="0"/>
          </a:p>
          <a:p>
            <a:pPr marL="0" indent="0">
              <a:buFont typeface="Wingdings" pitchFamily="2" charset="2"/>
              <a:buNone/>
            </a:pPr>
            <a:endParaRPr lang="ru-RU" sz="1400" smtClean="0"/>
          </a:p>
        </p:txBody>
      </p:sp>
    </p:spTree>
  </p:cSld>
  <p:clrMapOvr>
    <a:masterClrMapping/>
  </p:clrMapOvr>
  <p:transition spd="slow">
    <p:wipe dir="d"/>
    <p:sndAc>
      <p:stSnd>
        <p:snd r:embed="rId2"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95288" y="371475"/>
            <a:ext cx="7561262" cy="5802313"/>
          </a:xfrm>
          <a:prstGeom prst="rect">
            <a:avLst/>
          </a:prstGeom>
          <a:noFill/>
          <a:ln w="9525">
            <a:noFill/>
            <a:miter lim="800000"/>
            <a:headEnd/>
            <a:tailEnd/>
          </a:ln>
        </p:spPr>
        <p:txBody>
          <a:bodyPr anchor="ctr">
            <a:spAutoFit/>
          </a:bodyPr>
          <a:lstStyle/>
          <a:p>
            <a:endParaRPr lang="ru-RU" sz="1400">
              <a:latin typeface="Calibri" pitchFamily="34" charset="0"/>
              <a:ea typeface="Calibri" pitchFamily="34" charset="0"/>
              <a:cs typeface="Times New Roman" pitchFamily="18" charset="0"/>
            </a:endParaRPr>
          </a:p>
          <a:p>
            <a:pPr>
              <a:lnSpc>
                <a:spcPct val="150000"/>
              </a:lnSpc>
            </a:pPr>
            <a:r>
              <a:rPr lang="ru-RU" sz="1400">
                <a:latin typeface="Times New Roman" pitchFamily="18" charset="0"/>
                <a:ea typeface="Calibri" pitchFamily="34" charset="0"/>
                <a:cs typeface="Times New Roman" pitchFamily="18" charset="0"/>
              </a:rPr>
              <a:t>Я у св</a:t>
            </a:r>
            <a:r>
              <a:rPr lang="uk-UA" sz="1400">
                <a:latin typeface="Times New Roman" pitchFamily="18" charset="0"/>
                <a:ea typeface="Calibri" pitchFamily="34" charset="0"/>
                <a:cs typeface="Times New Roman" pitchFamily="18" charset="0"/>
              </a:rPr>
              <a:t>іті. 3 клас. </a:t>
            </a:r>
          </a:p>
          <a:p>
            <a:pPr>
              <a:lnSpc>
                <a:spcPct val="150000"/>
              </a:lnSpc>
            </a:pPr>
            <a:r>
              <a:rPr lang="uk-UA" sz="1400" u="sng">
                <a:latin typeface="Times New Roman" pitchFamily="18" charset="0"/>
                <a:ea typeface="Calibri" pitchFamily="34" charset="0"/>
                <a:cs typeface="Times New Roman" pitchFamily="18" charset="0"/>
              </a:rPr>
              <a:t>Завдання</a:t>
            </a:r>
            <a:r>
              <a:rPr lang="uk-UA" sz="1400">
                <a:latin typeface="Times New Roman" pitchFamily="18" charset="0"/>
                <a:ea typeface="Calibri" pitchFamily="34" charset="0"/>
                <a:cs typeface="Times New Roman" pitchFamily="18" charset="0"/>
              </a:rPr>
              <a:t>: дописати слова у реченнях.</a:t>
            </a:r>
            <a:endParaRPr lang="ru-RU" sz="1400">
              <a:latin typeface="Times New Roman" pitchFamily="18" charset="0"/>
              <a:ea typeface="Calibri" pitchFamily="34" charset="0"/>
              <a:cs typeface="Times New Roman" pitchFamily="18" charset="0"/>
            </a:endParaRPr>
          </a:p>
          <a:p>
            <a:pPr>
              <a:lnSpc>
                <a:spcPct val="150000"/>
              </a:lnSpc>
            </a:pPr>
            <a:r>
              <a:rPr lang="ru-RU" sz="1400">
                <a:latin typeface="Times New Roman" pitchFamily="18" charset="0"/>
                <a:ea typeface="Calibri" pitchFamily="34" charset="0"/>
                <a:cs typeface="Times New Roman" pitchFamily="18" charset="0"/>
              </a:rPr>
              <a:t>Ми живем у кр</a:t>
            </a:r>
            <a:r>
              <a:rPr lang="uk-UA" sz="1400">
                <a:latin typeface="Times New Roman" pitchFamily="18" charset="0"/>
                <a:ea typeface="Calibri" pitchFamily="34" charset="0"/>
                <a:cs typeface="Times New Roman" pitchFamily="18" charset="0"/>
              </a:rPr>
              <a:t>аїні, яка називається У_____________ .</a:t>
            </a:r>
            <a:endParaRPr lang="ru-RU" sz="600">
              <a:latin typeface="Times New Roman" pitchFamily="18" charset="0"/>
              <a:ea typeface="Calibri" pitchFamily="34" charset="0"/>
              <a:cs typeface="Times New Roman" pitchFamily="18" charset="0"/>
            </a:endParaRPr>
          </a:p>
          <a:p>
            <a:pPr eaLnBrk="0" hangingPunct="0">
              <a:lnSpc>
                <a:spcPct val="150000"/>
              </a:lnSpc>
            </a:pPr>
            <a:r>
              <a:rPr lang="uk-UA" sz="1400">
                <a:latin typeface="Times New Roman" pitchFamily="18" charset="0"/>
                <a:ea typeface="Calibri" pitchFamily="34" charset="0"/>
                <a:cs typeface="Times New Roman" pitchFamily="18" charset="0"/>
              </a:rPr>
              <a:t>Ми належим  до у_______________________ народу.</a:t>
            </a:r>
            <a:endParaRPr lang="ru-RU" sz="600">
              <a:latin typeface="Times New Roman" pitchFamily="18" charset="0"/>
              <a:ea typeface="Calibri" pitchFamily="34" charset="0"/>
              <a:cs typeface="Times New Roman" pitchFamily="18" charset="0"/>
            </a:endParaRPr>
          </a:p>
          <a:p>
            <a:pPr eaLnBrk="0" hangingPunct="0">
              <a:lnSpc>
                <a:spcPct val="150000"/>
              </a:lnSpc>
            </a:pPr>
            <a:r>
              <a:rPr lang="uk-UA" sz="1400">
                <a:latin typeface="Times New Roman" pitchFamily="18" charset="0"/>
                <a:ea typeface="Calibri" pitchFamily="34" charset="0"/>
                <a:cs typeface="Times New Roman" pitchFamily="18" charset="0"/>
              </a:rPr>
              <a:t>Країну з політичною владою в суспільстві називають д____________ .</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Люди які постійно проживають на певній території, є г_________________ країни.</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Основним законом нашої держави є К_____________ .</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У Конституції записано, що Україна є с_________________і н_________________держава.</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Головою нашої держави є П______________ України.</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Єдиним джерелом влади  в Україні є н______________ .</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Народ обирає народних депутатів до В_____________ Р_________ У_____________ .</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Верховна Рада приймає з__________, а К___________ М___________ У_____________ забезпечує їх виконання.</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Державними символами України є Державний П_____________України, Державний Г__________________України, Державний Г_____________ України </a:t>
            </a:r>
            <a:r>
              <a:rPr lang="ru-RU" sz="1400">
                <a:latin typeface="Times New Roman" pitchFamily="18" charset="0"/>
                <a:ea typeface="Calibri" pitchFamily="34" charset="0"/>
                <a:cs typeface="Calibri" pitchFamily="34" charset="0"/>
              </a:rPr>
              <a:t>.</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Державною мовою в Україні є у_________________ мова.</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Столицею України є місто К__________ .</a:t>
            </a:r>
            <a:endParaRPr lang="uk-UA">
              <a:latin typeface="Times New Roman" pitchFamily="18" charset="0"/>
              <a:cs typeface="Times New Roman" pitchFamily="18" charset="0"/>
            </a:endParaRPr>
          </a:p>
        </p:txBody>
      </p:sp>
    </p:spTree>
  </p:cSld>
  <p:clrMapOvr>
    <a:masterClrMapping/>
  </p:clrMapOvr>
  <p:transition spd="slow">
    <p:wipe/>
    <p:sndAc>
      <p:stSnd>
        <p:snd r:embed="rId2" name="whoosh.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74637"/>
          </a:xfrm>
        </p:spPr>
        <p:txBody>
          <a:bodyPr>
            <a:normAutofit fontScale="90000"/>
          </a:bodyPr>
          <a:lstStyle/>
          <a:p>
            <a:pPr algn="ctr" fontAlgn="auto">
              <a:spcAft>
                <a:spcPts val="0"/>
              </a:spcAft>
              <a:defRPr/>
            </a:pPr>
            <a:r>
              <a:rPr lang="ru-RU" sz="1400" dirty="0" smtClean="0"/>
              <a:t>Робота в парах</a:t>
            </a:r>
            <a:endParaRPr lang="ru-RU" sz="1400" dirty="0"/>
          </a:p>
        </p:txBody>
      </p:sp>
      <p:sp>
        <p:nvSpPr>
          <p:cNvPr id="39938" name="Содержимое 2"/>
          <p:cNvSpPr>
            <a:spLocks noGrp="1"/>
          </p:cNvSpPr>
          <p:nvPr>
            <p:ph sz="quarter" idx="1"/>
          </p:nvPr>
        </p:nvSpPr>
        <p:spPr>
          <a:xfrm>
            <a:off x="179388" y="549275"/>
            <a:ext cx="8496300" cy="6192838"/>
          </a:xfrm>
        </p:spPr>
        <p:txBody>
          <a:bodyPr/>
          <a:lstStyle/>
          <a:p>
            <a:pPr>
              <a:lnSpc>
                <a:spcPct val="170000"/>
              </a:lnSpc>
              <a:buFont typeface="Wingdings" pitchFamily="2" charset="2"/>
              <a:buNone/>
            </a:pPr>
            <a:r>
              <a:rPr lang="uk-UA" sz="1400" smtClean="0">
                <a:latin typeface="Times New Roman" pitchFamily="18" charset="0"/>
                <a:cs typeface="Times New Roman" pitchFamily="18" charset="0"/>
              </a:rPr>
              <a:t>Роботу в парах можна використовувати для досягнення будь-якої дидактичної мети: засвоєння, закріплення, перевірки знань тощо. За умов парної роботи всі діти в класі отримують можливість говорити, висловлюватись. Робота в парах дає учням час подумати, обмінятись ідеями з партнером і лише потім озвучувати свої думки перед класом. Вона сприяє розвитку спілкування, вміння висловлюватись, критично мислити, вміння переконувати і вести дискусію. Під час роботи в парах можна швидко виконати вправи, які за інших умов потребують значної витрати часу. Серед них можна назвати такі:</a:t>
            </a:r>
          </a:p>
          <a:p>
            <a:pPr>
              <a:lnSpc>
                <a:spcPct val="170000"/>
              </a:lnSpc>
              <a:buClr>
                <a:srgbClr val="7030A0"/>
              </a:buClr>
              <a:buFont typeface="Wingdings" pitchFamily="2" charset="2"/>
              <a:buChar char="Ø"/>
            </a:pPr>
            <a:r>
              <a:rPr lang="uk-UA" sz="1400" smtClean="0">
                <a:latin typeface="Times New Roman" pitchFamily="18" charset="0"/>
                <a:cs typeface="Times New Roman" pitchFamily="18" charset="0"/>
              </a:rPr>
              <a:t>Обговорити текст, завдання.</a:t>
            </a:r>
          </a:p>
          <a:p>
            <a:pPr>
              <a:lnSpc>
                <a:spcPct val="170000"/>
              </a:lnSpc>
              <a:buClr>
                <a:srgbClr val="7030A0"/>
              </a:buClr>
              <a:buFont typeface="Wingdings" pitchFamily="2" charset="2"/>
              <a:buChar char="Ø"/>
            </a:pPr>
            <a:r>
              <a:rPr lang="uk-UA" sz="1400" smtClean="0">
                <a:latin typeface="Times New Roman" pitchFamily="18" charset="0"/>
                <a:cs typeface="Times New Roman" pitchFamily="18" charset="0"/>
              </a:rPr>
              <a:t>Проаналізувати разом проблему, вправу.</a:t>
            </a:r>
          </a:p>
          <a:p>
            <a:pPr>
              <a:lnSpc>
                <a:spcPct val="170000"/>
              </a:lnSpc>
              <a:buClr>
                <a:srgbClr val="7030A0"/>
              </a:buClr>
              <a:buFont typeface="Wingdings" pitchFamily="2" charset="2"/>
              <a:buChar char="Ø"/>
            </a:pPr>
            <a:r>
              <a:rPr lang="uk-UA" sz="1400" smtClean="0">
                <a:latin typeface="Times New Roman" pitchFamily="18" charset="0"/>
                <a:cs typeface="Times New Roman" pitchFamily="18" charset="0"/>
              </a:rPr>
              <a:t>Зробити взаємоперевірку вправи, прикладів.</a:t>
            </a:r>
          </a:p>
          <a:p>
            <a:pPr>
              <a:lnSpc>
                <a:spcPct val="170000"/>
              </a:lnSpc>
              <a:buClr>
                <a:srgbClr val="7030A0"/>
              </a:buClr>
              <a:buFont typeface="Wingdings" pitchFamily="2" charset="2"/>
              <a:buChar char="Ø"/>
            </a:pPr>
            <a:r>
              <a:rPr lang="uk-UA" sz="1400" smtClean="0">
                <a:latin typeface="Times New Roman" pitchFamily="18" charset="0"/>
                <a:cs typeface="Times New Roman" pitchFamily="18" charset="0"/>
              </a:rPr>
              <a:t>Протестувати один одного.</a:t>
            </a:r>
          </a:p>
          <a:p>
            <a:pPr>
              <a:lnSpc>
                <a:spcPct val="170000"/>
              </a:lnSpc>
              <a:buClr>
                <a:srgbClr val="7030A0"/>
              </a:buClr>
              <a:buFont typeface="Wingdings" pitchFamily="2" charset="2"/>
              <a:buChar char="Ø"/>
            </a:pPr>
            <a:r>
              <a:rPr lang="uk-UA" sz="1400" smtClean="0">
                <a:latin typeface="Times New Roman" pitchFamily="18" charset="0"/>
                <a:cs typeface="Times New Roman" pitchFamily="18" charset="0"/>
              </a:rPr>
              <a:t>Дати відповідь на запитання вчителя.</a:t>
            </a:r>
          </a:p>
          <a:p>
            <a:pPr>
              <a:lnSpc>
                <a:spcPct val="170000"/>
              </a:lnSpc>
              <a:buFont typeface="Wingdings" pitchFamily="2" charset="2"/>
              <a:buNone/>
            </a:pPr>
            <a:endParaRPr lang="uk-UA" sz="1400" smtClean="0">
              <a:latin typeface="Times New Roman" pitchFamily="18" charset="0"/>
              <a:cs typeface="Times New Roman" pitchFamily="18" charset="0"/>
            </a:endParaRPr>
          </a:p>
          <a:p>
            <a:pPr>
              <a:lnSpc>
                <a:spcPct val="150000"/>
              </a:lnSpc>
              <a:buClr>
                <a:srgbClr val="7030A0"/>
              </a:buClr>
              <a:buFont typeface="Wingdings" pitchFamily="2" charset="2"/>
              <a:buNone/>
            </a:pPr>
            <a:r>
              <a:rPr lang="ru-RU" sz="1400" smtClean="0">
                <a:latin typeface="Times New Roman" pitchFamily="18" charset="0"/>
                <a:cs typeface="Times New Roman" pitchFamily="18" charset="0"/>
              </a:rPr>
              <a:t>-давати поради;  - змінювати тему розмови;  - давати оцінки людині, яка говорить; </a:t>
            </a:r>
          </a:p>
          <a:p>
            <a:pPr>
              <a:lnSpc>
                <a:spcPct val="150000"/>
              </a:lnSpc>
              <a:buClr>
                <a:srgbClr val="7030A0"/>
              </a:buClr>
              <a:buFont typeface="Wingdings" pitchFamily="2" charset="2"/>
              <a:buNone/>
            </a:pPr>
            <a:r>
              <a:rPr lang="ru-RU" sz="1400" smtClean="0">
                <a:latin typeface="Times New Roman" pitchFamily="18" charset="0"/>
                <a:cs typeface="Times New Roman" pitchFamily="18" charset="0"/>
              </a:rPr>
              <a:t>- перебивати; </a:t>
            </a:r>
          </a:p>
          <a:p>
            <a:pPr>
              <a:lnSpc>
                <a:spcPct val="150000"/>
              </a:lnSpc>
              <a:buClr>
                <a:srgbClr val="7030A0"/>
              </a:buClr>
              <a:buFont typeface="Wingdings" pitchFamily="2" charset="2"/>
              <a:buNone/>
            </a:pPr>
            <a:r>
              <a:rPr lang="ru-RU" sz="1400" smtClean="0">
                <a:latin typeface="Times New Roman" pitchFamily="18" charset="0"/>
                <a:cs typeface="Times New Roman" pitchFamily="18" charset="0"/>
              </a:rPr>
              <a:t> - розповідати про власний досвід. </a:t>
            </a:r>
          </a:p>
          <a:p>
            <a:pPr>
              <a:lnSpc>
                <a:spcPct val="150000"/>
              </a:lnSpc>
              <a:buClr>
                <a:srgbClr val="7030A0"/>
              </a:buClr>
              <a:buFont typeface="Wingdings" pitchFamily="2" charset="2"/>
              <a:buNone/>
            </a:pPr>
            <a:endParaRPr lang="uk-UA" sz="1400" smtClean="0">
              <a:latin typeface="Times New Roman" pitchFamily="18" charset="0"/>
              <a:cs typeface="Times New Roman" pitchFamily="18" charset="0"/>
            </a:endParaRPr>
          </a:p>
        </p:txBody>
      </p:sp>
      <p:sp>
        <p:nvSpPr>
          <p:cNvPr id="39939" name="Прямоугольник 3"/>
          <p:cNvSpPr>
            <a:spLocks noChangeArrowheads="1"/>
          </p:cNvSpPr>
          <p:nvPr/>
        </p:nvSpPr>
        <p:spPr bwMode="auto">
          <a:xfrm>
            <a:off x="1476375" y="4941888"/>
            <a:ext cx="4248150" cy="5842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Під час активного слухання не слід:</a:t>
            </a:r>
            <a:r>
              <a:rPr lang="ru-RU">
                <a:latin typeface="Trebuchet MS" pitchFamily="34" charset="0"/>
              </a:rPr>
              <a:t> </a:t>
            </a:r>
          </a:p>
          <a:p>
            <a:endParaRPr lang="ru-RU" sz="1400">
              <a:latin typeface="Trebuchet MS" pitchFamily="34" charset="0"/>
            </a:endParaRPr>
          </a:p>
        </p:txBody>
      </p:sp>
      <p:pic>
        <p:nvPicPr>
          <p:cNvPr id="39940" name="Рисунок 4" descr="http://cs540107.vk.me/v540107051/12298/WmJMFNnhwDI.jpg"/>
          <p:cNvPicPr>
            <a:picLocks noChangeAspect="1" noChangeArrowheads="1"/>
          </p:cNvPicPr>
          <p:nvPr/>
        </p:nvPicPr>
        <p:blipFill>
          <a:blip r:embed="rId3"/>
          <a:srcRect/>
          <a:stretch>
            <a:fillRect/>
          </a:stretch>
        </p:blipFill>
        <p:spPr bwMode="auto">
          <a:xfrm>
            <a:off x="11412538" y="5170488"/>
            <a:ext cx="71437" cy="130175"/>
          </a:xfrm>
          <a:prstGeom prst="rect">
            <a:avLst/>
          </a:prstGeom>
          <a:noFill/>
          <a:ln w="9525">
            <a:noFill/>
            <a:miter lim="800000"/>
            <a:headEnd/>
            <a:tailEnd/>
          </a:ln>
        </p:spPr>
      </p:pic>
      <p:pic>
        <p:nvPicPr>
          <p:cNvPr id="39941" name="Рисунок 5" descr="http://333v.ru/uploads/53/53915e7f3b2ff7e30117e910574b2b69.jpg"/>
          <p:cNvPicPr>
            <a:picLocks noChangeAspect="1" noChangeArrowheads="1"/>
          </p:cNvPicPr>
          <p:nvPr/>
        </p:nvPicPr>
        <p:blipFill>
          <a:blip r:embed="rId4"/>
          <a:srcRect/>
          <a:stretch>
            <a:fillRect/>
          </a:stretch>
        </p:blipFill>
        <p:spPr bwMode="auto">
          <a:xfrm>
            <a:off x="5508625" y="3284538"/>
            <a:ext cx="2339975" cy="1649412"/>
          </a:xfrm>
          <a:prstGeom prst="rect">
            <a:avLst/>
          </a:prstGeom>
          <a:noFill/>
          <a:ln w="9525">
            <a:noFill/>
            <a:miter lim="800000"/>
            <a:headEnd/>
            <a:tailEnd/>
          </a:ln>
        </p:spPr>
      </p:pic>
    </p:spTree>
  </p:cSld>
  <p:clrMapOvr>
    <a:masterClrMapping/>
  </p:clrMapOvr>
  <p:transition spd="slow">
    <p:fade thruBlk="1"/>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3412"/>
          </a:xfrm>
        </p:spPr>
        <p:txBody>
          <a:bodyPr/>
          <a:lstStyle/>
          <a:p>
            <a:pPr algn="ctr" fontAlgn="auto">
              <a:spcAft>
                <a:spcPts val="0"/>
              </a:spcAft>
              <a:defRPr/>
            </a:pPr>
            <a:r>
              <a:rPr lang="ru-RU" sz="2400" dirty="0" err="1" smtClean="0"/>
              <a:t>завдання</a:t>
            </a:r>
            <a:endParaRPr lang="ru-RU" sz="2400" dirty="0"/>
          </a:p>
        </p:txBody>
      </p:sp>
      <p:sp>
        <p:nvSpPr>
          <p:cNvPr id="3" name="Содержимое 2"/>
          <p:cNvSpPr>
            <a:spLocks noGrp="1"/>
          </p:cNvSpPr>
          <p:nvPr>
            <p:ph sz="quarter" idx="1"/>
          </p:nvPr>
        </p:nvSpPr>
        <p:spPr>
          <a:xfrm>
            <a:off x="457200" y="1052513"/>
            <a:ext cx="7467600" cy="5421312"/>
          </a:xfrm>
        </p:spPr>
        <p:txBody>
          <a:bodyPr>
            <a:normAutofit lnSpcReduction="10000"/>
          </a:bodyPr>
          <a:lstStyle/>
          <a:p>
            <a:pPr marL="274320" indent="-274320" fontAlgn="auto">
              <a:lnSpc>
                <a:spcPct val="150000"/>
              </a:lnSpc>
              <a:spcAft>
                <a:spcPts val="0"/>
              </a:spcAft>
              <a:buFont typeface="Wingdings"/>
              <a:buNone/>
              <a:defRPr/>
            </a:pPr>
            <a:r>
              <a:rPr lang="uk-UA" sz="1400" dirty="0" smtClean="0"/>
              <a:t>Я у світі. Тема: “ Вчимося бути культурним у спілкуванні ”. </a:t>
            </a:r>
          </a:p>
          <a:p>
            <a:pPr marL="274320" indent="-274320" fontAlgn="auto">
              <a:lnSpc>
                <a:spcPct val="150000"/>
              </a:lnSpc>
              <a:spcAft>
                <a:spcPts val="0"/>
              </a:spcAft>
              <a:buFont typeface="Wingdings"/>
              <a:buNone/>
              <a:defRPr/>
            </a:pPr>
            <a:r>
              <a:rPr lang="uk-UA" sz="1400" dirty="0" smtClean="0"/>
              <a:t>Завдання: розмістити слова в прислів'ях правильно. Кожне слово вирізане окремо.</a:t>
            </a:r>
          </a:p>
          <a:p>
            <a:pPr marL="274320" indent="-274320" fontAlgn="auto">
              <a:lnSpc>
                <a:spcPct val="150000"/>
              </a:lnSpc>
              <a:spcAft>
                <a:spcPts val="0"/>
              </a:spcAft>
              <a:buClr>
                <a:srgbClr val="0070C0"/>
              </a:buClr>
              <a:buFont typeface="Arial" pitchFamily="34" charset="0"/>
              <a:buChar char="•"/>
              <a:defRPr/>
            </a:pPr>
            <a:r>
              <a:rPr lang="uk-UA" sz="1400" dirty="0" smtClean="0">
                <a:solidFill>
                  <a:srgbClr val="0070C0"/>
                </a:solidFill>
              </a:rPr>
              <a:t>Шабля ранить голову, а слово – душу.</a:t>
            </a:r>
          </a:p>
          <a:p>
            <a:pPr marL="274320" indent="-274320" fontAlgn="auto">
              <a:lnSpc>
                <a:spcPct val="150000"/>
              </a:lnSpc>
              <a:spcAft>
                <a:spcPts val="0"/>
              </a:spcAft>
              <a:buClr>
                <a:srgbClr val="0070C0"/>
              </a:buClr>
              <a:buFont typeface="Arial" pitchFamily="34" charset="0"/>
              <a:buChar char="•"/>
              <a:defRPr/>
            </a:pPr>
            <a:r>
              <a:rPr lang="uk-UA" sz="1400" dirty="0" smtClean="0">
                <a:solidFill>
                  <a:srgbClr val="0070C0"/>
                </a:solidFill>
              </a:rPr>
              <a:t>Гостре словечко ранить сердечко.</a:t>
            </a:r>
          </a:p>
          <a:p>
            <a:pPr marL="274320" indent="-274320" fontAlgn="auto">
              <a:lnSpc>
                <a:spcPct val="150000"/>
              </a:lnSpc>
              <a:spcAft>
                <a:spcPts val="0"/>
              </a:spcAft>
              <a:buClr>
                <a:srgbClr val="0070C0"/>
              </a:buClr>
              <a:buFont typeface="Arial" pitchFamily="34" charset="0"/>
              <a:buChar char="•"/>
              <a:defRPr/>
            </a:pPr>
            <a:r>
              <a:rPr lang="uk-UA" sz="1400" dirty="0" smtClean="0">
                <a:solidFill>
                  <a:srgbClr val="0070C0"/>
                </a:solidFill>
              </a:rPr>
              <a:t>Увічливих і лагідних скрізь шанують.</a:t>
            </a:r>
          </a:p>
          <a:p>
            <a:pPr marL="274320" indent="-274320" fontAlgn="auto">
              <a:lnSpc>
                <a:spcPct val="150000"/>
              </a:lnSpc>
              <a:spcAft>
                <a:spcPts val="0"/>
              </a:spcAft>
              <a:buClr>
                <a:srgbClr val="0070C0"/>
              </a:buClr>
              <a:buFont typeface="Arial" pitchFamily="34" charset="0"/>
              <a:buChar char="•"/>
              <a:defRPr/>
            </a:pPr>
            <a:r>
              <a:rPr lang="uk-UA" sz="1400" dirty="0" smtClean="0">
                <a:solidFill>
                  <a:srgbClr val="0070C0"/>
                </a:solidFill>
              </a:rPr>
              <a:t>Як ти до людей, так вони і до тебе.</a:t>
            </a:r>
          </a:p>
          <a:p>
            <a:pPr marL="274320" indent="-274320" fontAlgn="auto">
              <a:lnSpc>
                <a:spcPct val="150000"/>
              </a:lnSpc>
              <a:spcAft>
                <a:spcPts val="0"/>
              </a:spcAft>
              <a:buClr>
                <a:srgbClr val="0070C0"/>
              </a:buClr>
              <a:buFont typeface="Arial" pitchFamily="34" charset="0"/>
              <a:buChar char="•"/>
              <a:defRPr/>
            </a:pPr>
            <a:r>
              <a:rPr lang="uk-UA" sz="1400" dirty="0" smtClean="0">
                <a:solidFill>
                  <a:srgbClr val="0070C0"/>
                </a:solidFill>
              </a:rPr>
              <a:t>Добре слово настрій підносить.</a:t>
            </a:r>
          </a:p>
          <a:p>
            <a:pPr marL="274320" indent="-274320" fontAlgn="auto">
              <a:lnSpc>
                <a:spcPct val="150000"/>
              </a:lnSpc>
              <a:spcAft>
                <a:spcPts val="0"/>
              </a:spcAft>
              <a:buClr>
                <a:srgbClr val="0070C0"/>
              </a:buClr>
              <a:buFont typeface="Wingdings"/>
              <a:buNone/>
              <a:defRPr/>
            </a:pPr>
            <a:r>
              <a:rPr lang="uk-UA" sz="1400" dirty="0" smtClean="0"/>
              <a:t>Природознавство. Тема: “ Тварини “. Впізнай тварину за її скаргою.</a:t>
            </a:r>
          </a:p>
          <a:p>
            <a:pPr marL="274320" indent="-274320" fontAlgn="auto">
              <a:lnSpc>
                <a:spcPct val="150000"/>
              </a:lnSpc>
              <a:spcAft>
                <a:spcPts val="0"/>
              </a:spcAft>
              <a:buClr>
                <a:srgbClr val="0070C0"/>
              </a:buClr>
              <a:buFont typeface="Wingdings" pitchFamily="2" charset="2"/>
              <a:buChar char="q"/>
              <a:defRPr/>
            </a:pPr>
            <a:r>
              <a:rPr lang="uk-UA" sz="1400" dirty="0" smtClean="0"/>
              <a:t>“ Сама знаю, що не красуня. А якщо я опинюся поруч, багато хто сахається вбік, а то ще й камінням кидають або ногою вдарять. А за що? Користь від мене велика “. </a:t>
            </a:r>
          </a:p>
          <a:p>
            <a:pPr marL="274320" indent="-274320" fontAlgn="auto">
              <a:lnSpc>
                <a:spcPct val="150000"/>
              </a:lnSpc>
              <a:spcAft>
                <a:spcPts val="0"/>
              </a:spcAft>
              <a:buClr>
                <a:srgbClr val="0070C0"/>
              </a:buClr>
              <a:buFont typeface="Wingdings" pitchFamily="2" charset="2"/>
              <a:buChar char="q"/>
              <a:defRPr/>
            </a:pPr>
            <a:r>
              <a:rPr lang="uk-UA" sz="1400" dirty="0" smtClean="0"/>
              <a:t>“ Ох і не люблять мене люди. Голос їм мій, бач, не подобається, і очі, кажуть в мене негарні. Вважають, що я приношу біду. А чи так це? Якби не я, прийшлося б декому сидіти без хліба “.</a:t>
            </a:r>
          </a:p>
          <a:p>
            <a:pPr marL="274320" indent="-274320" fontAlgn="auto">
              <a:lnSpc>
                <a:spcPct val="150000"/>
              </a:lnSpc>
              <a:spcAft>
                <a:spcPts val="0"/>
              </a:spcAft>
              <a:buClr>
                <a:srgbClr val="0070C0"/>
              </a:buClr>
              <a:buFont typeface="Wingdings" pitchFamily="2" charset="2"/>
              <a:buChar char="q"/>
              <a:defRPr/>
            </a:pPr>
            <a:r>
              <a:rPr lang="uk-UA" sz="1400" dirty="0" smtClean="0"/>
              <a:t>“ Ми ссемо кров людини. Завдяки нам люди не можуть нормально працювати і відпочивати. Від нашого тоненького голосу багато людей починає чухатися “.</a:t>
            </a:r>
          </a:p>
          <a:p>
            <a:pPr marL="274320" indent="-274320" fontAlgn="auto">
              <a:lnSpc>
                <a:spcPct val="150000"/>
              </a:lnSpc>
              <a:spcAft>
                <a:spcPts val="0"/>
              </a:spcAft>
              <a:buClr>
                <a:srgbClr val="0070C0"/>
              </a:buClr>
              <a:buFont typeface="Wingdings"/>
              <a:buNone/>
              <a:defRPr/>
            </a:pPr>
            <a:endParaRPr lang="ru-RU" sz="1400" dirty="0"/>
          </a:p>
        </p:txBody>
      </p:sp>
    </p:spTree>
  </p:cSld>
  <p:clrMapOvr>
    <a:masterClrMapping/>
  </p:clrMapOvr>
  <p:transition spd="slow">
    <p:wipe dir="u"/>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1"/>
          <p:cNvSpPr>
            <a:spLocks noChangeArrowheads="1"/>
          </p:cNvSpPr>
          <p:nvPr/>
        </p:nvSpPr>
        <p:spPr bwMode="auto">
          <a:xfrm>
            <a:off x="1331913" y="765175"/>
            <a:ext cx="7056437" cy="2908300"/>
          </a:xfrm>
          <a:prstGeom prst="rect">
            <a:avLst/>
          </a:prstGeom>
          <a:noFill/>
          <a:ln w="9525">
            <a:noFill/>
            <a:miter lim="800000"/>
            <a:headEnd/>
            <a:tailEnd/>
          </a:ln>
        </p:spPr>
        <p:txBody>
          <a:bodyPr>
            <a:spAutoFit/>
          </a:bodyPr>
          <a:lstStyle/>
          <a:p>
            <a:pPr algn="ctr">
              <a:lnSpc>
                <a:spcPct val="150000"/>
              </a:lnSpc>
            </a:pPr>
            <a:r>
              <a:rPr lang="uk-UA" sz="2400" u="sng">
                <a:latin typeface="Times New Roman" pitchFamily="18" charset="0"/>
                <a:cs typeface="Times New Roman" pitchFamily="18" charset="0"/>
              </a:rPr>
              <a:t>Робота в малих групах.</a:t>
            </a:r>
            <a:endParaRPr lang="uk-UA" sz="2400">
              <a:latin typeface="Times New Roman" pitchFamily="18" charset="0"/>
              <a:cs typeface="Times New Roman" pitchFamily="18" charset="0"/>
            </a:endParaRPr>
          </a:p>
          <a:p>
            <a:pPr>
              <a:lnSpc>
                <a:spcPct val="150000"/>
              </a:lnSpc>
            </a:pPr>
            <a:r>
              <a:rPr lang="uk-UA" sz="1400">
                <a:latin typeface="Times New Roman" pitchFamily="18" charset="0"/>
                <a:cs typeface="Times New Roman" pitchFamily="18" charset="0"/>
              </a:rPr>
              <a:t>     Найсуттєвішим тут є розподіл ролей: "спікер” – керівник групи (слідкує за регламентом під час обговорення, зачитує завдання, визначає доповідача, заохочує групу до роботи), "секретар” (веде записи результатів роботи, допомагає при підведенні підсумків та їх виголошенні), "посередник” (стежить за часом, заохочує групу до роботи), "доповідач” (чітко висловлює думку групи, доповідає про результати роботи групи).</a:t>
            </a:r>
          </a:p>
          <a:p>
            <a:pPr>
              <a:lnSpc>
                <a:spcPct val="150000"/>
              </a:lnSpc>
            </a:pPr>
            <a:r>
              <a:rPr lang="uk-UA" sz="1400">
                <a:latin typeface="Times New Roman" pitchFamily="18" charset="0"/>
                <a:cs typeface="Times New Roman" pitchFamily="18" charset="0"/>
              </a:rPr>
              <a:t>     Можливим є виділення експертної групи з сильніших учнів. Вони працюють самостійно, а при оголошенні результатів рецензують та доповнюють інформацію.</a:t>
            </a:r>
          </a:p>
        </p:txBody>
      </p:sp>
      <p:pic>
        <p:nvPicPr>
          <p:cNvPr id="41986" name="Рисунок 2" descr="http://school69.ucoz.ru/ssulki/minobr_po.png"/>
          <p:cNvPicPr>
            <a:picLocks noChangeAspect="1" noChangeArrowheads="1"/>
          </p:cNvPicPr>
          <p:nvPr/>
        </p:nvPicPr>
        <p:blipFill>
          <a:blip r:embed="rId3"/>
          <a:srcRect/>
          <a:stretch>
            <a:fillRect/>
          </a:stretch>
        </p:blipFill>
        <p:spPr bwMode="auto">
          <a:xfrm>
            <a:off x="250825" y="188913"/>
            <a:ext cx="1028700" cy="1295400"/>
          </a:xfrm>
          <a:prstGeom prst="rect">
            <a:avLst/>
          </a:prstGeom>
          <a:noFill/>
          <a:ln w="9525">
            <a:noFill/>
            <a:miter lim="800000"/>
            <a:headEnd/>
            <a:tailEnd/>
          </a:ln>
        </p:spPr>
      </p:pic>
      <p:pic>
        <p:nvPicPr>
          <p:cNvPr id="41987" name="Рисунок 3" descr="http://school69.ucoz.ru/ssulki/minobr_po.png"/>
          <p:cNvPicPr>
            <a:picLocks noChangeAspect="1" noChangeArrowheads="1"/>
          </p:cNvPicPr>
          <p:nvPr/>
        </p:nvPicPr>
        <p:blipFill>
          <a:blip r:embed="rId3"/>
          <a:srcRect/>
          <a:stretch>
            <a:fillRect/>
          </a:stretch>
        </p:blipFill>
        <p:spPr bwMode="auto">
          <a:xfrm>
            <a:off x="-612775" y="1601788"/>
            <a:ext cx="71437" cy="98425"/>
          </a:xfrm>
          <a:prstGeom prst="rect">
            <a:avLst/>
          </a:prstGeom>
          <a:noFill/>
          <a:ln w="9525">
            <a:noFill/>
            <a:miter lim="800000"/>
            <a:headEnd/>
            <a:tailEnd/>
          </a:ln>
        </p:spPr>
      </p:pic>
      <p:pic>
        <p:nvPicPr>
          <p:cNvPr id="41988" name="Рисунок 4" descr="http://cs540107.vk.me/v540107051/12298/WmJMFNnhwDI.jpg"/>
          <p:cNvPicPr>
            <a:picLocks noChangeAspect="1" noChangeArrowheads="1"/>
          </p:cNvPicPr>
          <p:nvPr/>
        </p:nvPicPr>
        <p:blipFill>
          <a:blip r:embed="rId4"/>
          <a:srcRect/>
          <a:stretch>
            <a:fillRect/>
          </a:stretch>
        </p:blipFill>
        <p:spPr bwMode="auto">
          <a:xfrm>
            <a:off x="5580063" y="4652963"/>
            <a:ext cx="2373312" cy="1741487"/>
          </a:xfrm>
          <a:prstGeom prst="rect">
            <a:avLst/>
          </a:prstGeom>
          <a:noFill/>
          <a:ln w="9525">
            <a:noFill/>
            <a:miter lim="800000"/>
            <a:headEnd/>
            <a:tailEnd/>
          </a:ln>
        </p:spPr>
      </p:pic>
    </p:spTree>
  </p:cSld>
  <p:clrMapOvr>
    <a:masterClrMapping/>
  </p:clrMapOvr>
  <p:transition spd="slow">
    <p:split dir="in"/>
    <p:sndAc>
      <p:stSnd>
        <p:snd r:embed="rId2" name="click.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387350"/>
            <a:ext cx="8137525" cy="720725"/>
          </a:xfrm>
        </p:spPr>
        <p:txBody>
          <a:bodyPr/>
          <a:lstStyle/>
          <a:p>
            <a:pPr algn="ctr" fontAlgn="auto">
              <a:spcAft>
                <a:spcPts val="0"/>
              </a:spcAft>
              <a:defRPr/>
            </a:pPr>
            <a:r>
              <a:rPr lang="uk-UA" sz="1400" dirty="0" smtClean="0"/>
              <a:t>Кілька завдань для роботи в групах</a:t>
            </a:r>
            <a:endParaRPr lang="ru-RU" sz="1400" dirty="0"/>
          </a:p>
        </p:txBody>
      </p:sp>
      <p:sp>
        <p:nvSpPr>
          <p:cNvPr id="3" name="Содержимое 2"/>
          <p:cNvSpPr>
            <a:spLocks noGrp="1"/>
          </p:cNvSpPr>
          <p:nvPr>
            <p:ph sz="quarter" idx="1"/>
          </p:nvPr>
        </p:nvSpPr>
        <p:spPr>
          <a:xfrm>
            <a:off x="179388" y="333375"/>
            <a:ext cx="8424862" cy="6524625"/>
          </a:xfrm>
        </p:spPr>
        <p:txBody>
          <a:bodyPr>
            <a:normAutofit fontScale="47500" lnSpcReduction="20000"/>
          </a:bodyPr>
          <a:lstStyle/>
          <a:p>
            <a:pPr marL="274320" indent="-274320" fontAlgn="auto">
              <a:lnSpc>
                <a:spcPct val="160000"/>
              </a:lnSpc>
              <a:spcAft>
                <a:spcPts val="0"/>
              </a:spcAft>
              <a:buFont typeface="Wingdings"/>
              <a:buNone/>
              <a:defRPr/>
            </a:pPr>
            <a:r>
              <a:rPr lang="uk-UA" sz="2500" dirty="0" smtClean="0">
                <a:latin typeface="Times New Roman" pitchFamily="18" charset="0"/>
                <a:cs typeface="Times New Roman" pitchFamily="18" charset="0"/>
              </a:rPr>
              <a:t>Природознавство. Тема “ Гриби ”</a:t>
            </a:r>
          </a:p>
          <a:p>
            <a:pPr marL="274320" indent="-274320" fontAlgn="auto">
              <a:lnSpc>
                <a:spcPct val="160000"/>
              </a:lnSpc>
              <a:spcAft>
                <a:spcPts val="0"/>
              </a:spcAft>
              <a:buFont typeface="Wingdings" pitchFamily="2" charset="2"/>
              <a:buChar char="v"/>
              <a:defRPr/>
            </a:pPr>
            <a:r>
              <a:rPr lang="uk-UA" sz="2500" dirty="0" smtClean="0">
                <a:latin typeface="Times New Roman" pitchFamily="18" charset="0"/>
                <a:cs typeface="Times New Roman" pitchFamily="18" charset="0"/>
              </a:rPr>
              <a:t>Ці гриби пізнаєш за кольором, а ще за тим, що на зрізаній ніжці гриба виступає крапелька жовтогарячого соку, який пахне смолою.</a:t>
            </a:r>
          </a:p>
          <a:p>
            <a:pPr marL="274320" indent="-274320" fontAlgn="auto">
              <a:lnSpc>
                <a:spcPct val="160000"/>
              </a:lnSpc>
              <a:spcAft>
                <a:spcPts val="0"/>
              </a:spcAft>
              <a:buFont typeface="Wingdings" pitchFamily="2" charset="2"/>
              <a:buChar char="v"/>
              <a:defRPr/>
            </a:pPr>
            <a:r>
              <a:rPr lang="uk-UA" sz="2500" dirty="0" smtClean="0">
                <a:latin typeface="Times New Roman" pitchFamily="18" charset="0"/>
                <a:cs typeface="Times New Roman" pitchFamily="18" charset="0"/>
              </a:rPr>
              <a:t>У цих грибів шляпки нічим не видатні, а в сиру погоду блищать, ніби змащені маслом.</a:t>
            </a:r>
          </a:p>
          <a:p>
            <a:pPr marL="274320" indent="-274320" fontAlgn="auto">
              <a:lnSpc>
                <a:spcPct val="160000"/>
              </a:lnSpc>
              <a:spcAft>
                <a:spcPts val="0"/>
              </a:spcAft>
              <a:buFont typeface="Wingdings" pitchFamily="2" charset="2"/>
              <a:buChar char="v"/>
              <a:defRPr/>
            </a:pPr>
            <a:r>
              <a:rPr lang="uk-UA" sz="2500" dirty="0" smtClean="0">
                <a:latin typeface="Times New Roman" pitchFamily="18" charset="0"/>
                <a:cs typeface="Times New Roman" pitchFamily="18" charset="0"/>
              </a:rPr>
              <a:t>Найнебезпечніший гриб. Шляпка у нього зеленкувата, під шляпкою – красивий бахромчатий шарфик-бантик.</a:t>
            </a:r>
          </a:p>
          <a:p>
            <a:pPr marL="274320" indent="-274320" fontAlgn="auto">
              <a:lnSpc>
                <a:spcPct val="160000"/>
              </a:lnSpc>
              <a:spcAft>
                <a:spcPts val="0"/>
              </a:spcAft>
              <a:buFont typeface="Wingdings" pitchFamily="2" charset="2"/>
              <a:buChar char="v"/>
              <a:defRPr/>
            </a:pPr>
            <a:r>
              <a:rPr lang="uk-UA" sz="2500" dirty="0" smtClean="0">
                <a:latin typeface="Times New Roman" pitchFamily="18" charset="0"/>
                <a:cs typeface="Times New Roman" pitchFamily="18" charset="0"/>
              </a:rPr>
              <a:t>У гриба повинні бути ніжка і шляпка, а тут просто біла кулька. І все ж це таки гриб. Він білий і добре помітний в траві. </a:t>
            </a:r>
          </a:p>
          <a:p>
            <a:pPr marL="274320" indent="-274320" fontAlgn="auto">
              <a:lnSpc>
                <a:spcPct val="160000"/>
              </a:lnSpc>
              <a:spcAft>
                <a:spcPts val="0"/>
              </a:spcAft>
              <a:buFont typeface="Wingdings"/>
              <a:buNone/>
              <a:defRPr/>
            </a:pPr>
            <a:r>
              <a:rPr lang="uk-UA" sz="2500" dirty="0" smtClean="0">
                <a:latin typeface="Times New Roman" pitchFamily="18" charset="0"/>
                <a:cs typeface="Times New Roman" pitchFamily="18" charset="0"/>
              </a:rPr>
              <a:t>Тема “ Тварини ”</a:t>
            </a:r>
          </a:p>
          <a:p>
            <a:pPr marL="274320" indent="-274320" fontAlgn="auto">
              <a:lnSpc>
                <a:spcPct val="160000"/>
              </a:lnSpc>
              <a:spcAft>
                <a:spcPts val="0"/>
              </a:spcAft>
              <a:buFont typeface="Wingdings" pitchFamily="2" charset="2"/>
              <a:buChar char="Ø"/>
              <a:defRPr/>
            </a:pPr>
            <a:r>
              <a:rPr lang="uk-UA" sz="2500" dirty="0" smtClean="0">
                <a:latin typeface="Times New Roman" pitchFamily="18" charset="0"/>
                <a:cs typeface="Times New Roman" pitchFamily="18" charset="0"/>
              </a:rPr>
              <a:t>Стояли сильні морози. Увесь ставок біля лісникової хати покрився товстим шаром льоду. Старший лісничий узяв бур і почав робити ополонки.</a:t>
            </a:r>
          </a:p>
          <a:p>
            <a:pPr marL="274320" indent="-274320" fontAlgn="auto">
              <a:lnSpc>
                <a:spcPct val="160000"/>
              </a:lnSpc>
              <a:spcAft>
                <a:spcPts val="0"/>
              </a:spcAft>
              <a:buFont typeface="Wingdings"/>
              <a:buNone/>
              <a:defRPr/>
            </a:pPr>
            <a:r>
              <a:rPr lang="uk-UA" sz="2500" dirty="0" smtClean="0">
                <a:latin typeface="Times New Roman" pitchFamily="18" charset="0"/>
                <a:cs typeface="Times New Roman" pitchFamily="18" charset="0"/>
              </a:rPr>
              <a:t>- Будемо ловити рибу? – запитали діти.</a:t>
            </a:r>
          </a:p>
          <a:p>
            <a:pPr marL="274320" indent="-274320" fontAlgn="auto">
              <a:lnSpc>
                <a:spcPct val="160000"/>
              </a:lnSpc>
              <a:spcAft>
                <a:spcPts val="0"/>
              </a:spcAft>
              <a:buFont typeface="Wingdings"/>
              <a:buNone/>
              <a:defRPr/>
            </a:pPr>
            <a:r>
              <a:rPr lang="uk-UA" sz="2500" dirty="0" smtClean="0">
                <a:latin typeface="Times New Roman" pitchFamily="18" charset="0"/>
                <a:cs typeface="Times New Roman" pitchFamily="18" charset="0"/>
              </a:rPr>
              <a:t>- Ні, рятуватиму рибок, - відповів чоловік.</a:t>
            </a:r>
          </a:p>
          <a:p>
            <a:pPr marL="274320" indent="-274320" fontAlgn="auto">
              <a:lnSpc>
                <a:spcPct val="160000"/>
              </a:lnSpc>
              <a:spcAft>
                <a:spcPts val="0"/>
              </a:spcAft>
              <a:buFont typeface="Wingdings"/>
              <a:buNone/>
              <a:defRPr/>
            </a:pPr>
            <a:r>
              <a:rPr lang="uk-UA" sz="2500" dirty="0" smtClean="0">
                <a:latin typeface="Times New Roman" pitchFamily="18" charset="0"/>
                <a:cs typeface="Times New Roman" pitchFamily="18" charset="0"/>
              </a:rPr>
              <a:t> </a:t>
            </a:r>
            <a:r>
              <a:rPr lang="uk-UA" sz="2500" i="1" dirty="0" smtClean="0">
                <a:latin typeface="Times New Roman" pitchFamily="18" charset="0"/>
                <a:cs typeface="Times New Roman" pitchFamily="18" charset="0"/>
              </a:rPr>
              <a:t>Як ополонки взимку рятують риб?</a:t>
            </a:r>
          </a:p>
          <a:p>
            <a:pPr marL="274320" indent="-274320" fontAlgn="auto">
              <a:lnSpc>
                <a:spcPct val="160000"/>
              </a:lnSpc>
              <a:spcAft>
                <a:spcPts val="0"/>
              </a:spcAft>
              <a:buFont typeface="Wingdings" pitchFamily="2" charset="2"/>
              <a:buChar char="Ø"/>
              <a:defRPr/>
            </a:pPr>
            <a:r>
              <a:rPr lang="uk-UA" sz="2500" dirty="0" smtClean="0">
                <a:latin typeface="Times New Roman" pitchFamily="18" charset="0"/>
                <a:cs typeface="Times New Roman" pitchFamily="18" charset="0"/>
              </a:rPr>
              <a:t>Катрусі на день народження подарували двох папуг. Пташки були дуже гарні і весело співали. Дівчинка скликала своїх подруг подивитися на них. Одна з подруг порадила Каті випустити папуг на волю, бо їм там буде краще.</a:t>
            </a:r>
          </a:p>
          <a:p>
            <a:pPr marL="274320" indent="-274320" fontAlgn="auto">
              <a:lnSpc>
                <a:spcPct val="160000"/>
              </a:lnSpc>
              <a:spcAft>
                <a:spcPts val="0"/>
              </a:spcAft>
              <a:buFont typeface="Wingdings"/>
              <a:buNone/>
              <a:defRPr/>
            </a:pPr>
            <a:r>
              <a:rPr lang="uk-UA" sz="2500" i="1" dirty="0" smtClean="0">
                <a:latin typeface="Times New Roman" pitchFamily="18" charset="0"/>
                <a:cs typeface="Times New Roman" pitchFamily="18" charset="0"/>
              </a:rPr>
              <a:t>Поміркуйте – чи варто дослухатися поради?</a:t>
            </a:r>
          </a:p>
          <a:p>
            <a:pPr marL="274320" indent="-274320" fontAlgn="auto">
              <a:lnSpc>
                <a:spcPct val="160000"/>
              </a:lnSpc>
              <a:spcAft>
                <a:spcPts val="0"/>
              </a:spcAft>
              <a:buFont typeface="Wingdings" pitchFamily="2" charset="2"/>
              <a:buChar char="Ø"/>
              <a:defRPr/>
            </a:pPr>
            <a:r>
              <a:rPr lang="uk-UA" sz="2500" dirty="0" smtClean="0">
                <a:latin typeface="Times New Roman" pitchFamily="18" charset="0"/>
                <a:cs typeface="Times New Roman" pitchFamily="18" charset="0"/>
              </a:rPr>
              <a:t>Одного вечора Оксанка поверталась додому з коробочкою, в якій була маленька жабка.</a:t>
            </a:r>
          </a:p>
          <a:p>
            <a:pPr marL="274320" indent="-274320" fontAlgn="auto">
              <a:lnSpc>
                <a:spcPct val="160000"/>
              </a:lnSpc>
              <a:spcAft>
                <a:spcPts val="0"/>
              </a:spcAft>
              <a:buFont typeface="Wingdings"/>
              <a:buNone/>
              <a:defRPr/>
            </a:pPr>
            <a:r>
              <a:rPr lang="uk-UA" sz="2500" dirty="0" smtClean="0">
                <a:latin typeface="Times New Roman" pitchFamily="18" charset="0"/>
                <a:cs typeface="Times New Roman" pitchFamily="18" charset="0"/>
              </a:rPr>
              <a:t>-   Хай жабка живе у нас, бо вона заблукала в траві і їй дуже самотньо, - сказала дівчинка мамі. Та мама заборонила залишати тваринку в хаті.</a:t>
            </a:r>
          </a:p>
          <a:p>
            <a:pPr marL="274320" indent="-274320" fontAlgn="auto">
              <a:lnSpc>
                <a:spcPct val="160000"/>
              </a:lnSpc>
              <a:spcAft>
                <a:spcPts val="0"/>
              </a:spcAft>
              <a:buFont typeface="Wingdings"/>
              <a:buNone/>
              <a:defRPr/>
            </a:pPr>
            <a:r>
              <a:rPr lang="uk-UA" sz="2500" i="1" dirty="0" smtClean="0">
                <a:latin typeface="Times New Roman" pitchFamily="18" charset="0"/>
                <a:cs typeface="Times New Roman" pitchFamily="18" charset="0"/>
              </a:rPr>
              <a:t>Чому?</a:t>
            </a:r>
          </a:p>
          <a:p>
            <a:pPr marL="274320" indent="-274320" fontAlgn="auto">
              <a:spcAft>
                <a:spcPts val="0"/>
              </a:spcAft>
              <a:buFont typeface="Wingdings"/>
              <a:buNone/>
              <a:defRPr/>
            </a:pPr>
            <a:endParaRPr lang="uk-UA" sz="2500" i="1" dirty="0" smtClean="0"/>
          </a:p>
          <a:p>
            <a:pPr marL="274320" indent="-274320" fontAlgn="auto">
              <a:spcAft>
                <a:spcPts val="0"/>
              </a:spcAft>
              <a:buFont typeface="Wingdings"/>
              <a:buNone/>
              <a:defRPr/>
            </a:pPr>
            <a:endParaRPr lang="ru-RU" sz="1400" dirty="0"/>
          </a:p>
        </p:txBody>
      </p:sp>
      <p:pic>
        <p:nvPicPr>
          <p:cNvPr id="43011" name="Рисунок 3" descr="http://zapitay.com.ua/wp-content/uploads/2015/11/yak-prigotuvaty-masluky.jpg"/>
          <p:cNvPicPr>
            <a:picLocks noChangeAspect="1" noChangeArrowheads="1"/>
          </p:cNvPicPr>
          <p:nvPr/>
        </p:nvPicPr>
        <p:blipFill>
          <a:blip r:embed="rId3"/>
          <a:srcRect/>
          <a:stretch>
            <a:fillRect/>
          </a:stretch>
        </p:blipFill>
        <p:spPr bwMode="auto">
          <a:xfrm>
            <a:off x="7092950" y="981075"/>
            <a:ext cx="574675" cy="576263"/>
          </a:xfrm>
          <a:prstGeom prst="rect">
            <a:avLst/>
          </a:prstGeom>
          <a:noFill/>
          <a:ln w="9525">
            <a:noFill/>
            <a:miter lim="800000"/>
            <a:headEnd/>
            <a:tailEnd/>
          </a:ln>
        </p:spPr>
      </p:pic>
      <p:pic>
        <p:nvPicPr>
          <p:cNvPr id="43012" name="Рисунок 4" descr="http://parasola.ru/wp-content/uploads/2015/08/1408a-1.jpg"/>
          <p:cNvPicPr>
            <a:picLocks noChangeAspect="1" noChangeArrowheads="1"/>
          </p:cNvPicPr>
          <p:nvPr/>
        </p:nvPicPr>
        <p:blipFill>
          <a:blip r:embed="rId4"/>
          <a:srcRect/>
          <a:stretch>
            <a:fillRect/>
          </a:stretch>
        </p:blipFill>
        <p:spPr bwMode="auto">
          <a:xfrm>
            <a:off x="6227763" y="115888"/>
            <a:ext cx="781050" cy="692150"/>
          </a:xfrm>
          <a:prstGeom prst="rect">
            <a:avLst/>
          </a:prstGeom>
          <a:noFill/>
          <a:ln w="9525">
            <a:noFill/>
            <a:miter lim="800000"/>
            <a:headEnd/>
            <a:tailEnd/>
          </a:ln>
        </p:spPr>
      </p:pic>
      <p:pic>
        <p:nvPicPr>
          <p:cNvPr id="43013" name="Рисунок 5" descr="http://povaram.in.ua/uploads/2014-09/1410238449_Tushenye-dozhdeviki.jpg"/>
          <p:cNvPicPr>
            <a:picLocks noChangeAspect="1" noChangeArrowheads="1"/>
          </p:cNvPicPr>
          <p:nvPr/>
        </p:nvPicPr>
        <p:blipFill>
          <a:blip r:embed="rId5"/>
          <a:srcRect/>
          <a:stretch>
            <a:fillRect/>
          </a:stretch>
        </p:blipFill>
        <p:spPr bwMode="auto">
          <a:xfrm>
            <a:off x="5580063" y="2205038"/>
            <a:ext cx="652462" cy="465137"/>
          </a:xfrm>
          <a:prstGeom prst="rect">
            <a:avLst/>
          </a:prstGeom>
          <a:noFill/>
          <a:ln w="9525">
            <a:noFill/>
            <a:miter lim="800000"/>
            <a:headEnd/>
            <a:tailEnd/>
          </a:ln>
        </p:spPr>
      </p:pic>
      <p:pic>
        <p:nvPicPr>
          <p:cNvPr id="43014" name="Рисунок 6" descr="http://www.udec.ru/big-images/3005-36.jpg"/>
          <p:cNvPicPr>
            <a:picLocks noChangeAspect="1" noChangeArrowheads="1"/>
          </p:cNvPicPr>
          <p:nvPr/>
        </p:nvPicPr>
        <p:blipFill>
          <a:blip r:embed="rId6"/>
          <a:srcRect/>
          <a:stretch>
            <a:fillRect/>
          </a:stretch>
        </p:blipFill>
        <p:spPr bwMode="auto">
          <a:xfrm>
            <a:off x="7740650" y="1268413"/>
            <a:ext cx="777875" cy="633412"/>
          </a:xfrm>
          <a:prstGeom prst="rect">
            <a:avLst/>
          </a:prstGeom>
          <a:noFill/>
          <a:ln w="9525">
            <a:noFill/>
            <a:miter lim="800000"/>
            <a:headEnd/>
            <a:tailEnd/>
          </a:ln>
        </p:spPr>
      </p:pic>
      <p:pic>
        <p:nvPicPr>
          <p:cNvPr id="43015" name="Рисунок 7" descr="http://school.xvatit.com/images/c/cf/12p.jpeg"/>
          <p:cNvPicPr>
            <a:picLocks noChangeAspect="1" noChangeArrowheads="1"/>
          </p:cNvPicPr>
          <p:nvPr/>
        </p:nvPicPr>
        <p:blipFill>
          <a:blip r:embed="rId7"/>
          <a:srcRect/>
          <a:stretch>
            <a:fillRect/>
          </a:stretch>
        </p:blipFill>
        <p:spPr bwMode="auto">
          <a:xfrm>
            <a:off x="7092950" y="4724400"/>
            <a:ext cx="852488" cy="709613"/>
          </a:xfrm>
          <a:prstGeom prst="rect">
            <a:avLst/>
          </a:prstGeom>
          <a:noFill/>
          <a:ln w="9525">
            <a:noFill/>
            <a:miter lim="800000"/>
            <a:headEnd/>
            <a:tailEnd/>
          </a:ln>
        </p:spPr>
      </p:pic>
      <p:pic>
        <p:nvPicPr>
          <p:cNvPr id="43016" name="Рисунок 8" descr="http://content.foto.mail.ru/mail/zakamskay/_answers/i-278.jpg"/>
          <p:cNvPicPr>
            <a:picLocks noChangeAspect="1" noChangeArrowheads="1"/>
          </p:cNvPicPr>
          <p:nvPr/>
        </p:nvPicPr>
        <p:blipFill>
          <a:blip r:embed="rId8"/>
          <a:srcRect/>
          <a:stretch>
            <a:fillRect/>
          </a:stretch>
        </p:blipFill>
        <p:spPr bwMode="auto">
          <a:xfrm>
            <a:off x="6011863" y="5805488"/>
            <a:ext cx="863600" cy="731837"/>
          </a:xfrm>
          <a:prstGeom prst="rect">
            <a:avLst/>
          </a:prstGeom>
          <a:noFill/>
          <a:ln w="9525">
            <a:noFill/>
            <a:miter lim="800000"/>
            <a:headEnd/>
            <a:tailEnd/>
          </a:ln>
        </p:spPr>
      </p:pic>
      <p:pic>
        <p:nvPicPr>
          <p:cNvPr id="43017" name="Рисунок 9" descr="http://funkyimg.com/i/27sEV.jpg"/>
          <p:cNvPicPr>
            <a:picLocks noChangeAspect="1" noChangeArrowheads="1"/>
          </p:cNvPicPr>
          <p:nvPr/>
        </p:nvPicPr>
        <p:blipFill>
          <a:blip r:embed="rId9"/>
          <a:srcRect/>
          <a:stretch>
            <a:fillRect/>
          </a:stretch>
        </p:blipFill>
        <p:spPr bwMode="auto">
          <a:xfrm>
            <a:off x="3563938" y="3141663"/>
            <a:ext cx="1152525" cy="792162"/>
          </a:xfrm>
          <a:prstGeom prst="rect">
            <a:avLst/>
          </a:prstGeom>
          <a:noFill/>
          <a:ln w="9525">
            <a:noFill/>
            <a:miter lim="800000"/>
            <a:headEnd/>
            <a:tailEnd/>
          </a:ln>
        </p:spPr>
      </p:pic>
    </p:spTree>
  </p:cSld>
  <p:clrMapOvr>
    <a:masterClrMapping/>
  </p:clrMapOvr>
  <p:transition spd="slow">
    <p:split/>
    <p:sndAc>
      <p:stSnd>
        <p:snd r:embed="rId2" name="click.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3924300" y="-315913"/>
            <a:ext cx="4000500" cy="144463"/>
          </a:xfrm>
        </p:spPr>
        <p:txBody>
          <a:bodyPr>
            <a:normAutofit fontScale="90000"/>
          </a:bodyPr>
          <a:lstStyle/>
          <a:p>
            <a:pPr fontAlgn="auto">
              <a:spcAft>
                <a:spcPts val="0"/>
              </a:spcAft>
              <a:defRPr/>
            </a:pPr>
            <a:endParaRPr lang="ru-RU" dirty="0"/>
          </a:p>
        </p:txBody>
      </p:sp>
      <p:sp>
        <p:nvSpPr>
          <p:cNvPr id="44034" name="Содержимое 2"/>
          <p:cNvSpPr>
            <a:spLocks noGrp="1"/>
          </p:cNvSpPr>
          <p:nvPr>
            <p:ph sz="quarter" idx="1"/>
          </p:nvPr>
        </p:nvSpPr>
        <p:spPr>
          <a:xfrm>
            <a:off x="539750" y="188913"/>
            <a:ext cx="7467600" cy="6553200"/>
          </a:xfrm>
        </p:spPr>
        <p:txBody>
          <a:bodyPr/>
          <a:lstStyle/>
          <a:p>
            <a:pPr>
              <a:lnSpc>
                <a:spcPct val="150000"/>
              </a:lnSpc>
              <a:buFont typeface="Wingdings" pitchFamily="2" charset="2"/>
              <a:buNone/>
            </a:pPr>
            <a:r>
              <a:rPr lang="uk-UA" sz="1400" smtClean="0">
                <a:latin typeface="Times New Roman" pitchFamily="18" charset="0"/>
                <a:cs typeface="Times New Roman" pitchFamily="18" charset="0"/>
              </a:rPr>
              <a:t>Тема “ Ланцюги живлення “. Завдання: побудувати “ланцюжки”.</a:t>
            </a:r>
          </a:p>
          <a:p>
            <a:pPr>
              <a:lnSpc>
                <a:spcPct val="150000"/>
              </a:lnSpc>
              <a:buFont typeface="Wingdings" pitchFamily="2" charset="2"/>
              <a:buChar char="Ø"/>
            </a:pPr>
            <a:r>
              <a:rPr lang="uk-UA" sz="1400" smtClean="0">
                <a:latin typeface="Times New Roman" pitchFamily="18" charset="0"/>
                <a:cs typeface="Times New Roman" pitchFamily="18" charset="0"/>
              </a:rPr>
              <a:t>Миколка обкопував землю біля кущів смородини і побачив на молодих пагонах тлю, яка обсіла їх повністю. Хлопчик почав струшувати її. Але це йому не вдалося. На допомогу прийшов дідусь. Він приніс цілу жменю маленьких комашок і посадив їх на покручені пагінці.</a:t>
            </a:r>
          </a:p>
          <a:p>
            <a:pPr>
              <a:lnSpc>
                <a:spcPct val="150000"/>
              </a:lnSpc>
              <a:buFont typeface="Wingdings" pitchFamily="2" charset="2"/>
              <a:buNone/>
            </a:pPr>
            <a:r>
              <a:rPr lang="uk-UA" sz="1400" i="1" smtClean="0">
                <a:latin typeface="Times New Roman" pitchFamily="18" charset="0"/>
                <a:cs typeface="Times New Roman" pitchFamily="18" charset="0"/>
              </a:rPr>
              <a:t>Що це за жучки?</a:t>
            </a:r>
          </a:p>
          <a:p>
            <a:pPr>
              <a:lnSpc>
                <a:spcPct val="150000"/>
              </a:lnSpc>
              <a:buFont typeface="Wingdings" pitchFamily="2" charset="2"/>
              <a:buChar char="Ø"/>
            </a:pPr>
            <a:r>
              <a:rPr lang="uk-UA" sz="1400" smtClean="0">
                <a:latin typeface="Times New Roman" pitchFamily="18" charset="0"/>
                <a:cs typeface="Times New Roman" pitchFamily="18" charset="0"/>
              </a:rPr>
              <a:t>У старій діброві почали пасти корів і кіз. Скоро її залишили птахи, які вили гнізда у кущах і траві. В результаті почав привільно розмножуватися непарний шовкопряд. Він швидко об'їв листя на деревах, і засохли могутні дуби.</a:t>
            </a:r>
          </a:p>
          <a:p>
            <a:pPr>
              <a:buFont typeface="Wingdings" pitchFamily="2" charset="2"/>
              <a:buChar char="Ø"/>
            </a:pPr>
            <a:endParaRPr lang="uk-UA" sz="1400" smtClean="0"/>
          </a:p>
          <a:p>
            <a:pPr>
              <a:lnSpc>
                <a:spcPct val="150000"/>
              </a:lnSpc>
              <a:buFont typeface="Wingdings" pitchFamily="2" charset="2"/>
              <a:buChar char="Ø"/>
            </a:pPr>
            <a:endParaRPr lang="uk-UA" sz="1400" smtClean="0">
              <a:latin typeface="Times New Roman" pitchFamily="18" charset="0"/>
              <a:cs typeface="Times New Roman" pitchFamily="18" charset="0"/>
            </a:endParaRPr>
          </a:p>
          <a:p>
            <a:pPr>
              <a:lnSpc>
                <a:spcPct val="150000"/>
              </a:lnSpc>
              <a:buFont typeface="Wingdings" pitchFamily="2" charset="2"/>
              <a:buChar char="Ø"/>
            </a:pPr>
            <a:r>
              <a:rPr lang="uk-UA" sz="1400" smtClean="0">
                <a:latin typeface="Times New Roman" pitchFamily="18" charset="0"/>
                <a:cs typeface="Times New Roman" pitchFamily="18" charset="0"/>
              </a:rPr>
              <a:t>В Кримському заповіднику розправились з вовками. Незабаром над лісами нависла загроза вимирання: кози, яких розплодилось багато, з'їдали молоді деревця.</a:t>
            </a:r>
          </a:p>
          <a:p>
            <a:pPr>
              <a:lnSpc>
                <a:spcPct val="150000"/>
              </a:lnSpc>
              <a:buFont typeface="Wingdings" pitchFamily="2" charset="2"/>
              <a:buChar char="Ø"/>
            </a:pPr>
            <a:endParaRPr lang="uk-UA" sz="1400" smtClean="0">
              <a:latin typeface="Times New Roman" pitchFamily="18" charset="0"/>
              <a:cs typeface="Times New Roman" pitchFamily="18" charset="0"/>
            </a:endParaRPr>
          </a:p>
          <a:p>
            <a:pPr>
              <a:lnSpc>
                <a:spcPct val="150000"/>
              </a:lnSpc>
              <a:buFont typeface="Wingdings" pitchFamily="2" charset="2"/>
              <a:buChar char="Ø"/>
            </a:pPr>
            <a:r>
              <a:rPr lang="uk-UA" sz="1400" smtClean="0">
                <a:latin typeface="Times New Roman" pitchFamily="18" charset="0"/>
                <a:cs typeface="Times New Roman" pitchFamily="18" charset="0"/>
              </a:rPr>
              <a:t>Для захисту від зайців посадки обнесли загорожами. Стало ще гірше. За загорожу не могли проникнути не лише зайці, але і борсуки та їжаки. За цих умов розплодилися миші, які згубили молоді рослини.</a:t>
            </a:r>
          </a:p>
        </p:txBody>
      </p:sp>
      <p:pic>
        <p:nvPicPr>
          <p:cNvPr id="44035" name="Рисунок 3" descr="https://otvet.imgsmail.ru/download/22169831_119fcc3cf006770050915996137501d9_800.jpg"/>
          <p:cNvPicPr>
            <a:picLocks noChangeAspect="1" noChangeArrowheads="1"/>
          </p:cNvPicPr>
          <p:nvPr/>
        </p:nvPicPr>
        <p:blipFill>
          <a:blip r:embed="rId3"/>
          <a:srcRect/>
          <a:stretch>
            <a:fillRect/>
          </a:stretch>
        </p:blipFill>
        <p:spPr bwMode="auto">
          <a:xfrm>
            <a:off x="4427538" y="1628775"/>
            <a:ext cx="649287" cy="647700"/>
          </a:xfrm>
          <a:prstGeom prst="rect">
            <a:avLst/>
          </a:prstGeom>
          <a:noFill/>
          <a:ln w="9525">
            <a:noFill/>
            <a:miter lim="800000"/>
            <a:headEnd/>
            <a:tailEnd/>
          </a:ln>
        </p:spPr>
      </p:pic>
      <p:pic>
        <p:nvPicPr>
          <p:cNvPr id="44036" name="Рисунок 4" descr="http://moysadogorod.com/wp-content/uploads/2014/03/Kisti-yagod-chernoy-smorodiny.jpg"/>
          <p:cNvPicPr>
            <a:picLocks noChangeAspect="1" noChangeArrowheads="1"/>
          </p:cNvPicPr>
          <p:nvPr/>
        </p:nvPicPr>
        <p:blipFill>
          <a:blip r:embed="rId4"/>
          <a:srcRect/>
          <a:stretch>
            <a:fillRect/>
          </a:stretch>
        </p:blipFill>
        <p:spPr bwMode="auto">
          <a:xfrm>
            <a:off x="2124075" y="1628775"/>
            <a:ext cx="647700" cy="647700"/>
          </a:xfrm>
          <a:prstGeom prst="rect">
            <a:avLst/>
          </a:prstGeom>
          <a:noFill/>
          <a:ln w="9525">
            <a:noFill/>
            <a:miter lim="800000"/>
            <a:headEnd/>
            <a:tailEnd/>
          </a:ln>
        </p:spPr>
      </p:pic>
      <p:pic>
        <p:nvPicPr>
          <p:cNvPr id="44037" name="Рисунок 5" descr="http://21region.org/uploads/posts/2010-07/1280164496_393232e74551.jpg"/>
          <p:cNvPicPr>
            <a:picLocks noChangeAspect="1" noChangeArrowheads="1"/>
          </p:cNvPicPr>
          <p:nvPr/>
        </p:nvPicPr>
        <p:blipFill>
          <a:blip r:embed="rId5"/>
          <a:srcRect/>
          <a:stretch>
            <a:fillRect/>
          </a:stretch>
        </p:blipFill>
        <p:spPr bwMode="auto">
          <a:xfrm>
            <a:off x="3419475" y="1628775"/>
            <a:ext cx="720725" cy="576263"/>
          </a:xfrm>
          <a:prstGeom prst="rect">
            <a:avLst/>
          </a:prstGeom>
          <a:noFill/>
          <a:ln w="9525">
            <a:noFill/>
            <a:miter lim="800000"/>
            <a:headEnd/>
            <a:tailEnd/>
          </a:ln>
        </p:spPr>
      </p:pic>
      <p:pic>
        <p:nvPicPr>
          <p:cNvPr id="44038" name="Рисунок 6" descr="http://redhaus.ru/media/timeline1.png"/>
          <p:cNvPicPr>
            <a:picLocks noChangeAspect="1" noChangeArrowheads="1"/>
          </p:cNvPicPr>
          <p:nvPr/>
        </p:nvPicPr>
        <p:blipFill>
          <a:blip r:embed="rId6"/>
          <a:srcRect/>
          <a:stretch>
            <a:fillRect/>
          </a:stretch>
        </p:blipFill>
        <p:spPr bwMode="auto">
          <a:xfrm>
            <a:off x="1116013" y="3500438"/>
            <a:ext cx="633412" cy="663575"/>
          </a:xfrm>
          <a:prstGeom prst="rect">
            <a:avLst/>
          </a:prstGeom>
          <a:noFill/>
          <a:ln w="9525">
            <a:noFill/>
            <a:miter lim="800000"/>
            <a:headEnd/>
            <a:tailEnd/>
          </a:ln>
        </p:spPr>
      </p:pic>
      <p:pic>
        <p:nvPicPr>
          <p:cNvPr id="44039" name="Рисунок 7" descr="http://macroclub.ru/live/sites/default/files/__24_0.jpg"/>
          <p:cNvPicPr>
            <a:picLocks noChangeAspect="1" noChangeArrowheads="1"/>
          </p:cNvPicPr>
          <p:nvPr/>
        </p:nvPicPr>
        <p:blipFill>
          <a:blip r:embed="rId7"/>
          <a:srcRect/>
          <a:stretch>
            <a:fillRect/>
          </a:stretch>
        </p:blipFill>
        <p:spPr bwMode="auto">
          <a:xfrm>
            <a:off x="2124075" y="3500438"/>
            <a:ext cx="647700" cy="600075"/>
          </a:xfrm>
          <a:prstGeom prst="rect">
            <a:avLst/>
          </a:prstGeom>
          <a:noFill/>
          <a:ln w="9525">
            <a:noFill/>
            <a:miter lim="800000"/>
            <a:headEnd/>
            <a:tailEnd/>
          </a:ln>
        </p:spPr>
      </p:pic>
      <p:pic>
        <p:nvPicPr>
          <p:cNvPr id="44040" name="Рисунок 8" descr="http://shostka-flora.in.ua/iphoto/121627424.kSCWoWvc.BullocksOrioleNest.jpg"/>
          <p:cNvPicPr>
            <a:picLocks noChangeAspect="1" noChangeArrowheads="1"/>
          </p:cNvPicPr>
          <p:nvPr/>
        </p:nvPicPr>
        <p:blipFill>
          <a:blip r:embed="rId8"/>
          <a:srcRect/>
          <a:stretch>
            <a:fillRect/>
          </a:stretch>
        </p:blipFill>
        <p:spPr bwMode="auto">
          <a:xfrm>
            <a:off x="3203575" y="3573463"/>
            <a:ext cx="612775" cy="576262"/>
          </a:xfrm>
          <a:prstGeom prst="rect">
            <a:avLst/>
          </a:prstGeom>
          <a:noFill/>
          <a:ln w="9525">
            <a:noFill/>
            <a:miter lim="800000"/>
            <a:headEnd/>
            <a:tailEnd/>
          </a:ln>
        </p:spPr>
      </p:pic>
      <p:pic>
        <p:nvPicPr>
          <p:cNvPr id="44041" name="Рисунок 9" descr="http://img0.liveinternet.ru/images/attach/c/6/92/602/92602648_19235022.jpg"/>
          <p:cNvPicPr>
            <a:picLocks noChangeAspect="1" noChangeArrowheads="1"/>
          </p:cNvPicPr>
          <p:nvPr/>
        </p:nvPicPr>
        <p:blipFill>
          <a:blip r:embed="rId9"/>
          <a:srcRect/>
          <a:stretch>
            <a:fillRect/>
          </a:stretch>
        </p:blipFill>
        <p:spPr bwMode="auto">
          <a:xfrm>
            <a:off x="5219700" y="4724400"/>
            <a:ext cx="539750" cy="549275"/>
          </a:xfrm>
          <a:prstGeom prst="rect">
            <a:avLst/>
          </a:prstGeom>
          <a:noFill/>
          <a:ln w="9525">
            <a:noFill/>
            <a:miter lim="800000"/>
            <a:headEnd/>
            <a:tailEnd/>
          </a:ln>
        </p:spPr>
      </p:pic>
      <p:pic>
        <p:nvPicPr>
          <p:cNvPr id="44042" name="Рисунок 10" descr="http://img1.liveinternet.ru/images/attach/c/0/120/609/120609573_3109898_Kozi_para.jpg"/>
          <p:cNvPicPr>
            <a:picLocks noChangeAspect="1" noChangeArrowheads="1"/>
          </p:cNvPicPr>
          <p:nvPr/>
        </p:nvPicPr>
        <p:blipFill>
          <a:blip r:embed="rId10"/>
          <a:srcRect/>
          <a:stretch>
            <a:fillRect/>
          </a:stretch>
        </p:blipFill>
        <p:spPr bwMode="auto">
          <a:xfrm>
            <a:off x="6300788" y="4724400"/>
            <a:ext cx="531812" cy="549275"/>
          </a:xfrm>
          <a:prstGeom prst="rect">
            <a:avLst/>
          </a:prstGeom>
          <a:noFill/>
          <a:ln w="9525">
            <a:noFill/>
            <a:miter lim="800000"/>
            <a:headEnd/>
            <a:tailEnd/>
          </a:ln>
        </p:spPr>
      </p:pic>
      <p:pic>
        <p:nvPicPr>
          <p:cNvPr id="44043" name="Рисунок 11" descr="http://img0.liveinternet.ru/images/attach/c/7/96/722/96722934_004_wolf.jpg"/>
          <p:cNvPicPr>
            <a:picLocks noChangeAspect="1" noChangeArrowheads="1"/>
          </p:cNvPicPr>
          <p:nvPr/>
        </p:nvPicPr>
        <p:blipFill>
          <a:blip r:embed="rId11"/>
          <a:srcRect/>
          <a:stretch>
            <a:fillRect/>
          </a:stretch>
        </p:blipFill>
        <p:spPr bwMode="auto">
          <a:xfrm>
            <a:off x="7380288" y="4724400"/>
            <a:ext cx="684212" cy="519113"/>
          </a:xfrm>
          <a:prstGeom prst="rect">
            <a:avLst/>
          </a:prstGeom>
          <a:noFill/>
          <a:ln w="9525">
            <a:noFill/>
            <a:miter lim="800000"/>
            <a:headEnd/>
            <a:tailEnd/>
          </a:ln>
        </p:spPr>
      </p:pic>
      <p:pic>
        <p:nvPicPr>
          <p:cNvPr id="44044" name="Рисунок 12" descr="http://img0.liveinternet.ru/images/attach/c/6/92/602/92602648_19235022.jpg"/>
          <p:cNvPicPr>
            <a:picLocks noChangeAspect="1" noChangeArrowheads="1"/>
          </p:cNvPicPr>
          <p:nvPr/>
        </p:nvPicPr>
        <p:blipFill>
          <a:blip r:embed="rId12"/>
          <a:srcRect/>
          <a:stretch>
            <a:fillRect/>
          </a:stretch>
        </p:blipFill>
        <p:spPr bwMode="auto">
          <a:xfrm>
            <a:off x="3132138" y="5876925"/>
            <a:ext cx="719137" cy="720725"/>
          </a:xfrm>
          <a:prstGeom prst="rect">
            <a:avLst/>
          </a:prstGeom>
          <a:noFill/>
          <a:ln w="9525">
            <a:noFill/>
            <a:miter lim="800000"/>
            <a:headEnd/>
            <a:tailEnd/>
          </a:ln>
        </p:spPr>
      </p:pic>
      <p:pic>
        <p:nvPicPr>
          <p:cNvPr id="44045" name="Рисунок 13" descr="http://www.naturephoto-cz.com/photos/others/micromys-minutus-51484.jpg"/>
          <p:cNvPicPr>
            <a:picLocks noChangeAspect="1" noChangeArrowheads="1"/>
          </p:cNvPicPr>
          <p:nvPr/>
        </p:nvPicPr>
        <p:blipFill>
          <a:blip r:embed="rId13"/>
          <a:srcRect/>
          <a:stretch>
            <a:fillRect/>
          </a:stretch>
        </p:blipFill>
        <p:spPr bwMode="auto">
          <a:xfrm>
            <a:off x="4284663" y="6021388"/>
            <a:ext cx="768350" cy="681037"/>
          </a:xfrm>
          <a:prstGeom prst="rect">
            <a:avLst/>
          </a:prstGeom>
          <a:noFill/>
          <a:ln w="9525">
            <a:noFill/>
            <a:miter lim="800000"/>
            <a:headEnd/>
            <a:tailEnd/>
          </a:ln>
        </p:spPr>
      </p:pic>
      <p:pic>
        <p:nvPicPr>
          <p:cNvPr id="44046" name="Рисунок 14" descr="http://hovrashok.com.ua/images/Nov/21/14b434fd523d3c1f813286e4515cdf53/mini_7.jpg"/>
          <p:cNvPicPr>
            <a:picLocks noChangeAspect="1" noChangeArrowheads="1"/>
          </p:cNvPicPr>
          <p:nvPr/>
        </p:nvPicPr>
        <p:blipFill>
          <a:blip r:embed="rId14"/>
          <a:srcRect/>
          <a:stretch>
            <a:fillRect/>
          </a:stretch>
        </p:blipFill>
        <p:spPr bwMode="auto">
          <a:xfrm>
            <a:off x="5292725" y="5876925"/>
            <a:ext cx="771525" cy="657225"/>
          </a:xfrm>
          <a:prstGeom prst="rect">
            <a:avLst/>
          </a:prstGeom>
          <a:noFill/>
          <a:ln w="9525">
            <a:noFill/>
            <a:miter lim="800000"/>
            <a:headEnd/>
            <a:tailEnd/>
          </a:ln>
        </p:spPr>
      </p:pic>
    </p:spTree>
  </p:cSld>
  <p:clrMapOvr>
    <a:masterClrMapping/>
  </p:clrMapOvr>
  <p:transition spd="slow">
    <p:split orient="vert" dir="in"/>
    <p:sndAc>
      <p:stSnd>
        <p:snd r:embed="rId2" name="breeze.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Прямоугольник 3"/>
          <p:cNvSpPr>
            <a:spLocks noChangeArrowheads="1"/>
          </p:cNvSpPr>
          <p:nvPr/>
        </p:nvSpPr>
        <p:spPr bwMode="auto">
          <a:xfrm>
            <a:off x="395288" y="188913"/>
            <a:ext cx="7777162" cy="3324225"/>
          </a:xfrm>
          <a:prstGeom prst="rect">
            <a:avLst/>
          </a:prstGeom>
          <a:noFill/>
          <a:ln w="9525">
            <a:noFill/>
            <a:miter lim="800000"/>
            <a:headEnd/>
            <a:tailEnd/>
          </a:ln>
        </p:spPr>
        <p:txBody>
          <a:bodyPr>
            <a:spAutoFit/>
          </a:bodyPr>
          <a:lstStyle/>
          <a:p>
            <a:pPr>
              <a:lnSpc>
                <a:spcPct val="150000"/>
              </a:lnSpc>
            </a:pPr>
            <a:r>
              <a:rPr lang="uk-UA" sz="1400">
                <a:latin typeface="Times New Roman" pitchFamily="18" charset="0"/>
                <a:cs typeface="Times New Roman" pitchFamily="18" charset="0"/>
              </a:rPr>
              <a:t>Використовую роботу в малих групах і на уроках української мови при вивченні тем</a:t>
            </a:r>
          </a:p>
          <a:p>
            <a:pPr>
              <a:lnSpc>
                <a:spcPct val="150000"/>
              </a:lnSpc>
            </a:pPr>
            <a:r>
              <a:rPr lang="uk-UA" sz="1400">
                <a:latin typeface="Times New Roman" pitchFamily="18" charset="0"/>
                <a:cs typeface="Times New Roman" pitchFamily="18" charset="0"/>
              </a:rPr>
              <a:t> “ Ненаголошені звуки [е], [и]”, “ Подовження приголосних ”, “ Написання префіксів </a:t>
            </a:r>
            <a:r>
              <a:rPr lang="uk-UA" sz="1400" i="1">
                <a:latin typeface="Times New Roman" pitchFamily="18" charset="0"/>
                <a:cs typeface="Times New Roman" pitchFamily="18" charset="0"/>
              </a:rPr>
              <a:t>роз - , без – </a:t>
            </a:r>
            <a:r>
              <a:rPr lang="uk-UA" sz="1400">
                <a:latin typeface="Times New Roman" pitchFamily="18" charset="0"/>
                <a:cs typeface="Times New Roman" pitchFamily="18" charset="0"/>
              </a:rPr>
              <a:t>“. Написання апострофа “ та ін. Завдання: після написання словникового або малюнкового диктанту пояснити написання даних слів. Учні добре засвоюють основу речення, якщо працюють в малих групах.</a:t>
            </a:r>
          </a:p>
          <a:p>
            <a:pPr>
              <a:lnSpc>
                <a:spcPct val="150000"/>
              </a:lnSpc>
            </a:pPr>
            <a:r>
              <a:rPr lang="uk-UA" sz="1400">
                <a:latin typeface="Times New Roman" pitchFamily="18" charset="0"/>
                <a:cs typeface="Times New Roman" pitchFamily="18" charset="0"/>
              </a:rPr>
              <a:t>На уроках математики при розв'язуванні рівнянь; при перетворенні  одиниць вимірювання довжини, маси, часу; при розв'язуванні окремих задач.</a:t>
            </a:r>
          </a:p>
          <a:p>
            <a:pPr>
              <a:lnSpc>
                <a:spcPct val="150000"/>
              </a:lnSpc>
            </a:pPr>
            <a:r>
              <a:rPr lang="uk-UA" sz="1400">
                <a:latin typeface="Times New Roman" pitchFamily="18" charset="0"/>
                <a:cs typeface="Times New Roman" pitchFamily="18" charset="0"/>
              </a:rPr>
              <a:t>Щоб із завданнями успішно могли справитися всі групи, я проводжу диференціацію. Всі завдання на даний урок у мене записані на квіточках, що розміщені на калині. Завдання легші – знизу, а важчі – зверху.  </a:t>
            </a:r>
            <a:endParaRPr lang="ru-RU" sz="1400">
              <a:latin typeface="Times New Roman" pitchFamily="18" charset="0"/>
              <a:cs typeface="Times New Roman" pitchFamily="18" charset="0"/>
            </a:endParaRPr>
          </a:p>
        </p:txBody>
      </p:sp>
      <p:pic>
        <p:nvPicPr>
          <p:cNvPr id="45058" name="Picture 2" descr="C:\Documents and Settings\User\Мои документы\Photo0062.jpg"/>
          <p:cNvPicPr>
            <a:picLocks noChangeAspect="1" noChangeArrowheads="1"/>
          </p:cNvPicPr>
          <p:nvPr/>
        </p:nvPicPr>
        <p:blipFill>
          <a:blip r:embed="rId3"/>
          <a:srcRect/>
          <a:stretch>
            <a:fillRect/>
          </a:stretch>
        </p:blipFill>
        <p:spPr bwMode="auto">
          <a:xfrm>
            <a:off x="2771775" y="3357563"/>
            <a:ext cx="2420938" cy="3227387"/>
          </a:xfrm>
          <a:prstGeom prst="rect">
            <a:avLst/>
          </a:prstGeom>
          <a:noFill/>
          <a:ln w="9525">
            <a:noFill/>
            <a:miter lim="800000"/>
            <a:headEnd/>
            <a:tailEnd/>
          </a:ln>
        </p:spPr>
      </p:pic>
    </p:spTree>
  </p:cSld>
  <p:clrMapOvr>
    <a:masterClrMapping/>
  </p:clrMapOvr>
  <p:transition spd="slow">
    <p:split orient="vert"/>
    <p:sndAc>
      <p:stSnd>
        <p:snd r:embed="rId2" name="breeze.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Прямоугольник 1"/>
          <p:cNvSpPr>
            <a:spLocks noChangeArrowheads="1"/>
          </p:cNvSpPr>
          <p:nvPr/>
        </p:nvSpPr>
        <p:spPr bwMode="auto">
          <a:xfrm>
            <a:off x="250825" y="4221163"/>
            <a:ext cx="8497888" cy="9710737"/>
          </a:xfrm>
          <a:prstGeom prst="rect">
            <a:avLst/>
          </a:prstGeom>
          <a:noFill/>
          <a:ln w="9525">
            <a:noFill/>
            <a:miter lim="800000"/>
            <a:headEnd/>
            <a:tailEnd/>
          </a:ln>
        </p:spPr>
        <p:txBody>
          <a:bodyPr>
            <a:spAutoFit/>
          </a:bodyPr>
          <a:lstStyle/>
          <a:p>
            <a:pPr algn="just" eaLnBrk="0" hangingPunct="0">
              <a:lnSpc>
                <a:spcPct val="150000"/>
              </a:lnSpc>
            </a:pPr>
            <a:r>
              <a:rPr lang="ru-RU" sz="1400" b="1">
                <a:solidFill>
                  <a:srgbClr val="000000"/>
                </a:solidFill>
                <a:latin typeface="Times New Roman" pitchFamily="18" charset="0"/>
                <a:cs typeface="Times New Roman" pitchFamily="18" charset="0"/>
              </a:rPr>
              <a:t>Ефект від використання інтерактивних прийомів максимальним буде тільки тоді, коли сам учитель глибоко усвідомить суть і необхідність такої роботи, при цьому врахує вікові особливості та рівень розвитку учнів класу.</a:t>
            </a:r>
            <a:endParaRPr lang="ru-RU" sz="1400" b="1">
              <a:latin typeface="Times New Roman" pitchFamily="18" charset="0"/>
              <a:cs typeface="Times New Roman" pitchFamily="18" charset="0"/>
            </a:endParaRPr>
          </a:p>
          <a:p>
            <a:pPr algn="just" eaLnBrk="0" hangingPunct="0">
              <a:lnSpc>
                <a:spcPct val="150000"/>
              </a:lnSpc>
            </a:pPr>
            <a:r>
              <a:rPr lang="ru-RU" sz="1400" b="1">
                <a:solidFill>
                  <a:srgbClr val="000000"/>
                </a:solidFill>
                <a:latin typeface="Times New Roman" pitchFamily="18" charset="0"/>
                <a:cs typeface="Times New Roman" pitchFamily="18" charset="0"/>
              </a:rPr>
              <a:t>Демократизація навчання, що є потребою суспільства, неможлива без осучаснення уроку. Уроку, який проводиться для учнів і заради учнів. Майстерність учителя сьогодні полягає у творчому підході до конструювання уроків, у постійному прагненні підвищити ефективність навчально-пізнавальної діяльності шляхом новітніх організаційних форм. При цьому значущою залишається реалізація на уроці виховних, розвивальних та освітніх завдань.</a:t>
            </a:r>
          </a:p>
          <a:p>
            <a:pPr algn="just" eaLnBrk="0" hangingPunct="0"/>
            <a:endParaRPr lang="ru-RU" sz="1400">
              <a:solidFill>
                <a:srgbClr val="000000"/>
              </a:solidFill>
              <a:latin typeface="Times New Roman" pitchFamily="18" charset="0"/>
              <a:cs typeface="Times New Roman" pitchFamily="18" charset="0"/>
            </a:endParaRPr>
          </a:p>
          <a:p>
            <a:pPr algn="just" eaLnBrk="0" hangingPunct="0"/>
            <a:endParaRPr lang="ru-RU" sz="1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solidFill>
                <a:srgbClr val="000000"/>
              </a:solidFill>
              <a:latin typeface="Times New Roman" pitchFamily="18" charset="0"/>
              <a:cs typeface="Times New Roman" pitchFamily="18" charset="0"/>
            </a:endParaRPr>
          </a:p>
          <a:p>
            <a:pPr algn="just" eaLnBrk="0" hangingPunct="0"/>
            <a:endParaRPr lang="ru-RU" sz="2400">
              <a:latin typeface="Times New Roman" pitchFamily="18" charset="0"/>
              <a:cs typeface="Times New Roman" pitchFamily="18" charset="0"/>
            </a:endParaRPr>
          </a:p>
        </p:txBody>
      </p:sp>
      <p:sp>
        <p:nvSpPr>
          <p:cNvPr id="46082" name="Прямоугольник 2"/>
          <p:cNvSpPr>
            <a:spLocks noChangeArrowheads="1"/>
          </p:cNvSpPr>
          <p:nvPr/>
        </p:nvSpPr>
        <p:spPr bwMode="auto">
          <a:xfrm>
            <a:off x="250825" y="3500438"/>
            <a:ext cx="7993063" cy="792162"/>
          </a:xfrm>
          <a:prstGeom prst="rect">
            <a:avLst/>
          </a:prstGeom>
          <a:noFill/>
          <a:ln w="9525">
            <a:noFill/>
            <a:miter lim="800000"/>
            <a:headEnd/>
            <a:tailEnd/>
          </a:ln>
        </p:spPr>
        <p:txBody>
          <a:bodyPr>
            <a:spAutoFit/>
          </a:bodyPr>
          <a:lstStyle/>
          <a:p>
            <a:pPr>
              <a:lnSpc>
                <a:spcPct val="150000"/>
              </a:lnSpc>
            </a:pPr>
            <a:r>
              <a:rPr lang="ru-RU">
                <a:latin typeface="Trebuchet MS" pitchFamily="34" charset="0"/>
              </a:rPr>
              <a:t> </a:t>
            </a:r>
            <a:r>
              <a:rPr lang="ru-RU" sz="1400" b="1">
                <a:latin typeface="Times New Roman" pitchFamily="18" charset="0"/>
                <a:cs typeface="Times New Roman" pitchFamily="18" charset="0"/>
              </a:rPr>
              <a:t>Без доброзичливої атмосфери в колективі застосування інтерактивного навчання неможливе, тому потрібно її створити і постійно підтримувати.</a:t>
            </a:r>
          </a:p>
        </p:txBody>
      </p:sp>
      <p:sp>
        <p:nvSpPr>
          <p:cNvPr id="46083" name="Прямоугольник 3"/>
          <p:cNvSpPr>
            <a:spLocks noChangeArrowheads="1"/>
          </p:cNvSpPr>
          <p:nvPr/>
        </p:nvSpPr>
        <p:spPr bwMode="auto">
          <a:xfrm>
            <a:off x="1835150" y="0"/>
            <a:ext cx="4572000" cy="3606800"/>
          </a:xfrm>
          <a:prstGeom prst="rect">
            <a:avLst/>
          </a:prstGeom>
          <a:noFill/>
          <a:ln w="9525">
            <a:noFill/>
            <a:miter lim="800000"/>
            <a:headEnd/>
            <a:tailEnd/>
          </a:ln>
        </p:spPr>
        <p:txBody>
          <a:bodyPr>
            <a:spAutoFit/>
          </a:bodyPr>
          <a:lstStyle/>
          <a:p>
            <a:pPr>
              <a:lnSpc>
                <a:spcPct val="150000"/>
              </a:lnSpc>
            </a:pPr>
            <a:r>
              <a:rPr lang="ru-RU" sz="1400" b="1" i="1">
                <a:latin typeface="Times New Roman" pitchFamily="18" charset="0"/>
                <a:cs typeface="Times New Roman" pitchFamily="18" charset="0"/>
              </a:rPr>
              <a:t>Правила для учнів:</a:t>
            </a:r>
            <a:endParaRPr lang="ru-RU" sz="1400" b="1">
              <a:latin typeface="Times New Roman" pitchFamily="18" charset="0"/>
              <a:cs typeface="Times New Roman" pitchFamily="18" charset="0"/>
            </a:endParaRPr>
          </a:p>
          <a:p>
            <a:pPr>
              <a:lnSpc>
                <a:spcPct val="150000"/>
              </a:lnSpc>
            </a:pPr>
            <a:r>
              <a:rPr lang="ru-RU" sz="1400" b="1">
                <a:latin typeface="Times New Roman" pitchFamily="18" charset="0"/>
                <a:cs typeface="Times New Roman" pitchFamily="18" charset="0"/>
              </a:rPr>
              <a:t>Кожна думка важлива.</a:t>
            </a:r>
          </a:p>
          <a:p>
            <a:pPr>
              <a:lnSpc>
                <a:spcPct val="150000"/>
              </a:lnSpc>
            </a:pPr>
            <a:r>
              <a:rPr lang="ru-RU" sz="1400" b="1">
                <a:latin typeface="Times New Roman" pitchFamily="18" charset="0"/>
                <a:cs typeface="Times New Roman" pitchFamily="18" charset="0"/>
              </a:rPr>
              <a:t>Не бійся висловитися!</a:t>
            </a:r>
          </a:p>
          <a:p>
            <a:pPr>
              <a:lnSpc>
                <a:spcPct val="150000"/>
              </a:lnSpc>
            </a:pPr>
            <a:r>
              <a:rPr lang="ru-RU" sz="1400" b="1">
                <a:latin typeface="Times New Roman" pitchFamily="18" charset="0"/>
                <a:cs typeface="Times New Roman" pitchFamily="18" charset="0"/>
              </a:rPr>
              <a:t>Ми всі – партнери!</a:t>
            </a:r>
          </a:p>
          <a:p>
            <a:pPr>
              <a:lnSpc>
                <a:spcPct val="150000"/>
              </a:lnSpc>
            </a:pPr>
            <a:r>
              <a:rPr lang="ru-RU" sz="1400" b="1">
                <a:latin typeface="Times New Roman" pitchFamily="18" charset="0"/>
                <a:cs typeface="Times New Roman" pitchFamily="18" charset="0"/>
              </a:rPr>
              <a:t>Обговорюємо сказане, а не людину!</a:t>
            </a:r>
          </a:p>
          <a:p>
            <a:pPr>
              <a:lnSpc>
                <a:spcPct val="150000"/>
              </a:lnSpc>
            </a:pPr>
            <a:r>
              <a:rPr lang="ru-RU" sz="1400" b="1">
                <a:latin typeface="Times New Roman" pitchFamily="18" charset="0"/>
                <a:cs typeface="Times New Roman" pitchFamily="18" charset="0"/>
              </a:rPr>
              <a:t>Обдумав, сформулював, висловив!</a:t>
            </a:r>
          </a:p>
          <a:p>
            <a:pPr>
              <a:lnSpc>
                <a:spcPct val="150000"/>
              </a:lnSpc>
            </a:pPr>
            <a:r>
              <a:rPr lang="ru-RU" sz="1400" b="1">
                <a:latin typeface="Times New Roman" pitchFamily="18" charset="0"/>
                <a:cs typeface="Times New Roman" pitchFamily="18" charset="0"/>
              </a:rPr>
              <a:t>Говори чітко, ясно, красиво!</a:t>
            </a:r>
          </a:p>
          <a:p>
            <a:pPr>
              <a:lnSpc>
                <a:spcPct val="150000"/>
              </a:lnSpc>
            </a:pPr>
            <a:r>
              <a:rPr lang="ru-RU" sz="1400" b="1">
                <a:latin typeface="Times New Roman" pitchFamily="18" charset="0"/>
                <a:cs typeface="Times New Roman" pitchFamily="18" charset="0"/>
              </a:rPr>
              <a:t>Вислухав, висловився, вислухав!</a:t>
            </a:r>
          </a:p>
          <a:p>
            <a:pPr>
              <a:lnSpc>
                <a:spcPct val="150000"/>
              </a:lnSpc>
            </a:pPr>
            <a:r>
              <a:rPr lang="ru-RU" sz="1400" b="1">
                <a:latin typeface="Times New Roman" pitchFamily="18" charset="0"/>
                <a:cs typeface="Times New Roman" pitchFamily="18" charset="0"/>
              </a:rPr>
              <a:t>Тільки обґрунтовані докази!</a:t>
            </a:r>
          </a:p>
          <a:p>
            <a:pPr>
              <a:lnSpc>
                <a:spcPct val="150000"/>
              </a:lnSpc>
            </a:pPr>
            <a:r>
              <a:rPr lang="ru-RU" sz="1400" b="1">
                <a:latin typeface="Times New Roman" pitchFamily="18" charset="0"/>
                <a:cs typeface="Times New Roman" pitchFamily="18" charset="0"/>
              </a:rPr>
              <a:t>Вмій погодитися і не погодитися!</a:t>
            </a:r>
          </a:p>
          <a:p>
            <a:pPr>
              <a:lnSpc>
                <a:spcPct val="150000"/>
              </a:lnSpc>
            </a:pPr>
            <a:r>
              <a:rPr lang="ru-RU" sz="1400" b="1">
                <a:latin typeface="Times New Roman" pitchFamily="18" charset="0"/>
                <a:cs typeface="Times New Roman" pitchFamily="18" charset="0"/>
              </a:rPr>
              <a:t>Важлива кожна роль.</a:t>
            </a:r>
          </a:p>
        </p:txBody>
      </p:sp>
    </p:spTree>
  </p:cSld>
  <p:clrMapOvr>
    <a:masterClrMapping/>
  </p:clrMapOvr>
  <p:transition spd="slow">
    <p:pull dir="r"/>
    <p:sndAc>
      <p:stSnd>
        <p:snd r:embed="rId2" name="j0214098.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7529512" cy="1557338"/>
          </a:xfrm>
        </p:spPr>
        <p:txBody>
          <a:bodyPr>
            <a:normAutofit fontScale="90000"/>
          </a:bodyPr>
          <a:lstStyle/>
          <a:p>
            <a:pPr fontAlgn="auto">
              <a:lnSpc>
                <a:spcPct val="150000"/>
              </a:lnSpc>
              <a:spcAft>
                <a:spcPts val="0"/>
              </a:spcAft>
              <a:defRPr/>
            </a:pPr>
            <a:r>
              <a:rPr lang="uk-UA" sz="1400" dirty="0" smtClean="0"/>
              <a:t>                                                                    </a:t>
            </a:r>
            <a:r>
              <a:rPr lang="uk-UA" sz="1400" b="1" i="1" dirty="0" smtClean="0">
                <a:solidFill>
                  <a:srgbClr val="00B0F0"/>
                </a:solidFill>
              </a:rPr>
              <a:t>Те, що я чую, я забуваю.</a:t>
            </a:r>
            <a:br>
              <a:rPr lang="uk-UA" sz="1400" b="1" i="1" dirty="0" smtClean="0">
                <a:solidFill>
                  <a:srgbClr val="00B0F0"/>
                </a:solidFill>
              </a:rPr>
            </a:br>
            <a:r>
              <a:rPr lang="uk-UA" sz="1400" b="1" i="1" dirty="0" smtClean="0">
                <a:solidFill>
                  <a:srgbClr val="00B0F0"/>
                </a:solidFill>
              </a:rPr>
              <a:t>                                                                   Те, що я бачу, я пам'ятаю.</a:t>
            </a:r>
            <a:br>
              <a:rPr lang="uk-UA" sz="1400" b="1" i="1" dirty="0" smtClean="0">
                <a:solidFill>
                  <a:srgbClr val="00B0F0"/>
                </a:solidFill>
              </a:rPr>
            </a:br>
            <a:r>
              <a:rPr lang="uk-UA" sz="1400" b="1" i="1" dirty="0" smtClean="0">
                <a:solidFill>
                  <a:srgbClr val="00B0F0"/>
                </a:solidFill>
              </a:rPr>
              <a:t>                                                                   Те, що я роблю, я розумію.</a:t>
            </a:r>
            <a:br>
              <a:rPr lang="uk-UA" sz="1400" b="1" i="1" dirty="0" smtClean="0">
                <a:solidFill>
                  <a:srgbClr val="00B0F0"/>
                </a:solidFill>
              </a:rPr>
            </a:br>
            <a:r>
              <a:rPr lang="uk-UA" sz="1400" b="1" i="1" dirty="0" smtClean="0">
                <a:solidFill>
                  <a:srgbClr val="00B0F0"/>
                </a:solidFill>
              </a:rPr>
              <a:t>                                                             </a:t>
            </a:r>
            <a:r>
              <a:rPr lang="uk-UA" sz="1400" dirty="0" smtClean="0"/>
              <a:t>так говорив Конфуцій понад 2400 років тому</a:t>
            </a:r>
            <a:br>
              <a:rPr lang="uk-UA" sz="1400" dirty="0" smtClean="0"/>
            </a:br>
            <a:endParaRPr lang="ru-RU" sz="1400" dirty="0"/>
          </a:p>
        </p:txBody>
      </p:sp>
      <p:sp>
        <p:nvSpPr>
          <p:cNvPr id="17410" name="Содержимое 2"/>
          <p:cNvSpPr>
            <a:spLocks noGrp="1"/>
          </p:cNvSpPr>
          <p:nvPr>
            <p:ph sz="quarter" idx="1"/>
          </p:nvPr>
        </p:nvSpPr>
        <p:spPr>
          <a:xfrm>
            <a:off x="250825" y="1412875"/>
            <a:ext cx="8424863" cy="5329238"/>
          </a:xfrm>
        </p:spPr>
        <p:txBody>
          <a:bodyPr/>
          <a:lstStyle/>
          <a:p>
            <a:pPr algn="just">
              <a:lnSpc>
                <a:spcPct val="150000"/>
              </a:lnSpc>
              <a:buFont typeface="Wingdings" pitchFamily="2" charset="2"/>
              <a:buNone/>
            </a:pPr>
            <a:r>
              <a:rPr lang="uk-UA" sz="1400" smtClean="0">
                <a:latin typeface="Times New Roman" pitchFamily="18" charset="0"/>
                <a:cs typeface="Times New Roman" pitchFamily="18" charset="0"/>
              </a:rPr>
              <a:t>Головна мета української системи освіти – створити умови для розвитку і самореалізації кожної особистості як громадянина України. Завданням загальної середньої освіти є формування особистості учня, розвиток його здібностей і обдарувань.</a:t>
            </a:r>
          </a:p>
          <a:p>
            <a:pPr algn="just">
              <a:lnSpc>
                <a:spcPct val="150000"/>
              </a:lnSpc>
              <a:buFont typeface="Wingdings" pitchFamily="2" charset="2"/>
              <a:buNone/>
            </a:pPr>
            <a:r>
              <a:rPr lang="uk-UA" sz="1400" smtClean="0">
                <a:latin typeface="Times New Roman" pitchFamily="18" charset="0"/>
                <a:cs typeface="Times New Roman" pitchFamily="18" charset="0"/>
              </a:rPr>
              <a:t>Нові завдання шкільної освіти в Україні спрямовані на гуманізацію та демократизацію всього навчального процесу в школі. Вони визначають нові пріоритети навчання і виховання, потребують формування ініціативної особистості, здатної до раціональної творчої праці. Сучасні діти, народжені у час комп'ютеризації та інтенсивного розвитку всіх галузей науки та виробництва, потребують від сучасного навчання чогось нового.</a:t>
            </a:r>
          </a:p>
          <a:p>
            <a:pPr algn="just">
              <a:lnSpc>
                <a:spcPct val="150000"/>
              </a:lnSpc>
              <a:buFont typeface="Wingdings" pitchFamily="2" charset="2"/>
              <a:buNone/>
            </a:pPr>
            <a:r>
              <a:rPr lang="uk-UA" sz="1400" smtClean="0">
                <a:latin typeface="Times New Roman" pitchFamily="18" charset="0"/>
                <a:cs typeface="Times New Roman" pitchFamily="18" charset="0"/>
              </a:rPr>
              <a:t>Формування пізнавального інтересу – необхідна умова шкільного навчання. З перших днів дитини в школі треба вірити в розум дитини, її можливості, в її право здобувати знання з радістю. Стійкий пізнавальний інтерес – ознака готовності дитини до школи.</a:t>
            </a:r>
          </a:p>
          <a:p>
            <a:pPr algn="just">
              <a:lnSpc>
                <a:spcPct val="150000"/>
              </a:lnSpc>
              <a:buFont typeface="Wingdings" pitchFamily="2" charset="2"/>
              <a:buNone/>
            </a:pPr>
            <a:r>
              <a:rPr lang="uk-UA" sz="1400" smtClean="0">
                <a:latin typeface="Times New Roman" pitchFamily="18" charset="0"/>
                <a:cs typeface="Times New Roman" pitchFamily="18" charset="0"/>
              </a:rPr>
              <a:t>Найголовнішим завданням вчителя є активізація пізнавальної діяльності. Необхідно перетворити кожен урок на урок спілкування, мислення, де відбувається суперечка за істину, жваве обговорення і робляться висновки самими учнями.</a:t>
            </a:r>
          </a:p>
          <a:p>
            <a:pPr algn="just">
              <a:lnSpc>
                <a:spcPct val="150000"/>
              </a:lnSpc>
              <a:buFont typeface="Wingdings" pitchFamily="2" charset="2"/>
              <a:buNone/>
            </a:pPr>
            <a:r>
              <a:rPr lang="uk-UA" sz="1400" smtClean="0">
                <a:latin typeface="Times New Roman" pitchFamily="18" charset="0"/>
                <a:cs typeface="Times New Roman" pitchFamily="18" charset="0"/>
              </a:rPr>
              <a:t>З метою активізації пізнавальної діяльності і виникла потреба у застосуванні інтерактивних технологій.</a:t>
            </a:r>
            <a:endParaRPr lang="ru-RU" sz="1400" smtClean="0">
              <a:latin typeface="Times New Roman" pitchFamily="18" charset="0"/>
              <a:cs typeface="Times New Roman" pitchFamily="18" charset="0"/>
            </a:endParaRPr>
          </a:p>
        </p:txBody>
      </p:sp>
    </p:spTree>
  </p:cSld>
  <p:clrMapOvr>
    <a:masterClrMapping/>
  </p:clrMapOvr>
  <p:transition spd="slow">
    <p:pull dir="ld"/>
    <p:sndAc>
      <p:stSnd>
        <p:snd r:embed="rId2" name="breez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755650" y="377825"/>
            <a:ext cx="5400675" cy="3289300"/>
          </a:xfrm>
          <a:prstGeom prst="rect">
            <a:avLst/>
          </a:prstGeom>
          <a:noFill/>
          <a:ln w="9525">
            <a:noFill/>
            <a:miter lim="800000"/>
            <a:headEnd/>
            <a:tailEnd/>
          </a:ln>
        </p:spPr>
        <p:txBody>
          <a:bodyPr anchor="ctr">
            <a:spAutoFit/>
          </a:bodyPr>
          <a:lstStyle/>
          <a:p>
            <a:pPr>
              <a:lnSpc>
                <a:spcPct val="150000"/>
              </a:lnSpc>
            </a:pPr>
            <a:r>
              <a:rPr lang="ru-RU" sz="1400">
                <a:latin typeface="Times New Roman" pitchFamily="18" charset="0"/>
                <a:ea typeface="Calibri" pitchFamily="34" charset="0"/>
                <a:cs typeface="Times New Roman" pitchFamily="18" charset="0"/>
              </a:rPr>
              <a:t>Вимоги до технолог</a:t>
            </a:r>
            <a:r>
              <a:rPr lang="uk-UA" sz="1400">
                <a:latin typeface="Times New Roman" pitchFamily="18" charset="0"/>
                <a:ea typeface="Calibri" pitchFamily="34" charset="0"/>
                <a:cs typeface="Times New Roman" pitchFamily="18" charset="0"/>
              </a:rPr>
              <a:t>і</a:t>
            </a:r>
            <a:r>
              <a:rPr lang="ru-RU" sz="1400">
                <a:latin typeface="Times New Roman" pitchFamily="18" charset="0"/>
                <a:ea typeface="Calibri" pitchFamily="34" charset="0"/>
                <a:cs typeface="Times New Roman" pitchFamily="18" charset="0"/>
              </a:rPr>
              <a:t>й уроку:</a:t>
            </a:r>
            <a:endParaRPr lang="ru-RU" sz="600">
              <a:latin typeface="Times New Roman" pitchFamily="18" charset="0"/>
              <a:ea typeface="Calibri" pitchFamily="34"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Times New Roman" pitchFamily="18" charset="0"/>
              </a:rPr>
              <a:t>чітка цілеспрямованість;</a:t>
            </a:r>
            <a:endParaRPr lang="ru-RU" sz="600">
              <a:latin typeface="Times New Roman" pitchFamily="18" charset="0"/>
              <a:ea typeface="Calibri" pitchFamily="34"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достатнє матеріальне і організаційне забезпечення;</a:t>
            </a:r>
            <a:endParaRPr lang="ru-RU" sz="6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оптимальний психологічний режим уроку;</a:t>
            </a:r>
            <a:endParaRPr lang="ru-RU" sz="6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ритм і темп роботи на уроці;</a:t>
            </a:r>
            <a:endParaRPr lang="ru-RU" sz="6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послідовність і наступність етапів на уроці, завершеність етапів;</a:t>
            </a:r>
            <a:endParaRPr lang="ru-RU" sz="6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неперервний контроль і самоконтроль;</a:t>
            </a:r>
            <a:endParaRPr lang="ru-RU" sz="6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економія часу на уроці, встановлення ділової рівноваги;</a:t>
            </a:r>
            <a:endParaRPr lang="ru-RU" sz="6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закріплення знань і умінь;</a:t>
            </a:r>
            <a:endParaRPr lang="ru-RU" sz="600">
              <a:latin typeface="Times New Roman" pitchFamily="18" charset="0"/>
              <a:cs typeface="Times New Roman" pitchFamily="18" charset="0"/>
            </a:endParaRPr>
          </a:p>
          <a:p>
            <a:pPr eaLnBrk="0" hangingPunct="0">
              <a:lnSpc>
                <a:spcPct val="150000"/>
              </a:lnSpc>
              <a:buFontTx/>
              <a:buChar char="•"/>
            </a:pPr>
            <a:r>
              <a:rPr lang="uk-UA" sz="1400">
                <a:latin typeface="Times New Roman" pitchFamily="18" charset="0"/>
                <a:ea typeface="Calibri" pitchFamily="34" charset="0"/>
                <a:cs typeface="Calibri" pitchFamily="34" charset="0"/>
              </a:rPr>
              <a:t>неперервне вдосконалення навчального процесу.</a:t>
            </a:r>
            <a:endParaRPr lang="uk-UA">
              <a:latin typeface="Times New Roman" pitchFamily="18" charset="0"/>
              <a:cs typeface="Times New Roman" pitchFamily="18" charset="0"/>
            </a:endParaRPr>
          </a:p>
        </p:txBody>
      </p:sp>
      <p:sp>
        <p:nvSpPr>
          <p:cNvPr id="18434" name="Rectangle 3"/>
          <p:cNvSpPr>
            <a:spLocks noChangeArrowheads="1"/>
          </p:cNvSpPr>
          <p:nvPr/>
        </p:nvSpPr>
        <p:spPr bwMode="auto">
          <a:xfrm>
            <a:off x="755650" y="3787775"/>
            <a:ext cx="6553200" cy="1384300"/>
          </a:xfrm>
          <a:prstGeom prst="rect">
            <a:avLst/>
          </a:prstGeom>
          <a:noFill/>
          <a:ln w="9525">
            <a:noFill/>
            <a:miter lim="800000"/>
            <a:headEnd/>
            <a:tailEnd/>
          </a:ln>
        </p:spPr>
        <p:txBody>
          <a:bodyPr anchor="ctr">
            <a:spAutoFit/>
          </a:bodyPr>
          <a:lstStyle/>
          <a:p>
            <a:pPr>
              <a:lnSpc>
                <a:spcPct val="150000"/>
              </a:lnSpc>
            </a:pPr>
            <a:r>
              <a:rPr lang="uk-UA" sz="1400">
                <a:latin typeface="Times New Roman" pitchFamily="18" charset="0"/>
                <a:ea typeface="Calibri" pitchFamily="34" charset="0"/>
                <a:cs typeface="Times New Roman" pitchFamily="18" charset="0"/>
              </a:rPr>
              <a:t>Мета інтерактивного навчання:</a:t>
            </a:r>
            <a:endParaRPr lang="ru-RU" sz="1400">
              <a:latin typeface="Times New Roman" pitchFamily="18" charset="0"/>
              <a:ea typeface="Calibri" pitchFamily="34" charset="0"/>
              <a:cs typeface="Times New Roman" pitchFamily="18" charset="0"/>
            </a:endParaRPr>
          </a:p>
          <a:p>
            <a:pPr eaLnBrk="0" hangingPunct="0">
              <a:lnSpc>
                <a:spcPct val="150000"/>
              </a:lnSpc>
            </a:pPr>
            <a:r>
              <a:rPr lang="uk-UA" sz="1400">
                <a:latin typeface="Times New Roman" pitchFamily="18" charset="0"/>
                <a:ea typeface="Calibri" pitchFamily="34" charset="0"/>
                <a:cs typeface="Times New Roman" pitchFamily="18" charset="0"/>
              </a:rPr>
              <a:t>                             створювання комфортних умов навчання, при яких учень    </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                             відчуває свою успішність, свою інтелектуальну досконалість,</a:t>
            </a:r>
            <a:endParaRPr lang="ru-RU" sz="600">
              <a:latin typeface="Times New Roman" pitchFamily="18" charset="0"/>
              <a:cs typeface="Times New Roman" pitchFamily="18" charset="0"/>
            </a:endParaRPr>
          </a:p>
          <a:p>
            <a:pPr eaLnBrk="0" hangingPunct="0">
              <a:lnSpc>
                <a:spcPct val="150000"/>
              </a:lnSpc>
            </a:pPr>
            <a:r>
              <a:rPr lang="uk-UA" sz="1400">
                <a:latin typeface="Times New Roman" pitchFamily="18" charset="0"/>
                <a:ea typeface="Calibri" pitchFamily="34" charset="0"/>
                <a:cs typeface="Calibri" pitchFamily="34" charset="0"/>
              </a:rPr>
              <a:t>                             що робить продуктивним сам освітній процес.                                     </a:t>
            </a:r>
            <a:endParaRPr lang="uk-UA">
              <a:latin typeface="Times New Roman" pitchFamily="18" charset="0"/>
              <a:cs typeface="Times New Roman" pitchFamily="18" charset="0"/>
            </a:endParaRPr>
          </a:p>
        </p:txBody>
      </p:sp>
      <p:sp>
        <p:nvSpPr>
          <p:cNvPr id="18435" name="Rectangle 5"/>
          <p:cNvSpPr>
            <a:spLocks noChangeArrowheads="1"/>
          </p:cNvSpPr>
          <p:nvPr/>
        </p:nvSpPr>
        <p:spPr bwMode="auto">
          <a:xfrm>
            <a:off x="755650" y="5229225"/>
            <a:ext cx="6911975" cy="2071688"/>
          </a:xfrm>
          <a:prstGeom prst="rect">
            <a:avLst/>
          </a:prstGeom>
          <a:noFill/>
          <a:ln w="9525">
            <a:noFill/>
            <a:miter lim="800000"/>
            <a:headEnd/>
            <a:tailEnd/>
          </a:ln>
        </p:spPr>
        <p:txBody>
          <a:bodyPr anchor="ctr">
            <a:spAutoFit/>
          </a:bodyPr>
          <a:lstStyle/>
          <a:p>
            <a:pPr>
              <a:lnSpc>
                <a:spcPct val="150000"/>
              </a:lnSpc>
            </a:pPr>
            <a:r>
              <a:rPr lang="uk-UA" sz="1400">
                <a:latin typeface="Times New Roman" pitchFamily="18" charset="0"/>
                <a:ea typeface="Calibri" pitchFamily="34" charset="0"/>
                <a:cs typeface="Times New Roman" pitchFamily="18" charset="0"/>
              </a:rPr>
              <a:t>Суть інтерактивного навчання полягає у тому, що навчальний процес відбувається за умови постійної, активної взаємодії всіх учнів. Це базується на співпраці, взаємо-навчанні: вчитель – учень, учень – учень. При цьому вчитель і учень – рівноправні. </a:t>
            </a:r>
          </a:p>
          <a:p>
            <a:pPr>
              <a:lnSpc>
                <a:spcPct val="150000"/>
              </a:lnSpc>
            </a:pPr>
            <a:endParaRPr lang="uk-UA" sz="1400">
              <a:latin typeface="Times New Roman" pitchFamily="18" charset="0"/>
              <a:ea typeface="Calibri" pitchFamily="34" charset="0"/>
              <a:cs typeface="Times New Roman" pitchFamily="18" charset="0"/>
            </a:endParaRPr>
          </a:p>
          <a:p>
            <a:pPr>
              <a:lnSpc>
                <a:spcPct val="150000"/>
              </a:lnSpc>
            </a:pPr>
            <a:endParaRPr lang="uk-UA" sz="1400">
              <a:latin typeface="Times New Roman" pitchFamily="18" charset="0"/>
              <a:ea typeface="Calibri" pitchFamily="34" charset="0"/>
              <a:cs typeface="Times New Roman" pitchFamily="18" charset="0"/>
            </a:endParaRPr>
          </a:p>
          <a:p>
            <a:pPr>
              <a:lnSpc>
                <a:spcPct val="150000"/>
              </a:lnSpc>
            </a:pPr>
            <a:endParaRPr lang="uk-UA">
              <a:latin typeface="Times New Roman" pitchFamily="18" charset="0"/>
              <a:ea typeface="Calibri" pitchFamily="34" charset="0"/>
              <a:cs typeface="Times New Roman" pitchFamily="18" charset="0"/>
            </a:endParaRPr>
          </a:p>
        </p:txBody>
      </p:sp>
    </p:spTree>
  </p:cSld>
  <p:clrMapOvr>
    <a:masterClrMapping/>
  </p:clrMapOvr>
  <p:transition spd="slow">
    <p:comb dir="vert"/>
    <p:sndAc>
      <p:stSnd>
        <p:snd r:embed="rId3"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flipH="1">
            <a:off x="-900113" y="3244850"/>
            <a:ext cx="287338" cy="368300"/>
          </a:xfrm>
          <a:prstGeom prst="rect">
            <a:avLst/>
          </a:prstGeom>
          <a:noFill/>
          <a:ln w="9525">
            <a:noFill/>
            <a:miter lim="800000"/>
            <a:headEnd/>
            <a:tailEnd/>
          </a:ln>
        </p:spPr>
        <p:txBody>
          <a:bodyPr>
            <a:spAutoFit/>
          </a:bodyPr>
          <a:lstStyle/>
          <a:p>
            <a:r>
              <a:rPr lang="ru-RU" i="1">
                <a:latin typeface="Trebuchet MS" pitchFamily="34" charset="0"/>
              </a:rPr>
              <a:t> </a:t>
            </a:r>
            <a:endParaRPr lang="ru-RU">
              <a:latin typeface="Trebuchet MS" pitchFamily="34" charset="0"/>
            </a:endParaRPr>
          </a:p>
        </p:txBody>
      </p:sp>
      <p:pic>
        <p:nvPicPr>
          <p:cNvPr id="20482" name="Рисунок 2" descr="http://atamanuk.at.ua/3.jpg"/>
          <p:cNvPicPr>
            <a:picLocks noChangeAspect="1" noChangeArrowheads="1"/>
          </p:cNvPicPr>
          <p:nvPr/>
        </p:nvPicPr>
        <p:blipFill>
          <a:blip r:embed="rId3"/>
          <a:srcRect/>
          <a:stretch>
            <a:fillRect/>
          </a:stretch>
        </p:blipFill>
        <p:spPr bwMode="auto">
          <a:xfrm>
            <a:off x="468313" y="476250"/>
            <a:ext cx="7704137" cy="4897438"/>
          </a:xfrm>
          <a:prstGeom prst="rect">
            <a:avLst/>
          </a:prstGeom>
          <a:noFill/>
          <a:ln w="9525">
            <a:noFill/>
            <a:miter lim="800000"/>
            <a:headEnd/>
            <a:tailEnd/>
          </a:ln>
        </p:spPr>
      </p:pic>
    </p:spTree>
  </p:cSld>
  <p:clrMapOvr>
    <a:masterClrMapping/>
  </p:clrMapOvr>
  <p:transition spd="slow">
    <p:pull dir="d"/>
    <p:sndAc>
      <p:stSnd>
        <p:snd r:embed="rId2" name="push.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pic>
        <p:nvPicPr>
          <p:cNvPr id="21506" name="Содержимое 3" descr="http://vozkc.narod.ru/documents/4_ezg_1.jpg"/>
          <p:cNvPicPr>
            <a:picLocks noGrp="1"/>
          </p:cNvPicPr>
          <p:nvPr>
            <p:ph sz="quarter" idx="1"/>
          </p:nvPr>
        </p:nvPicPr>
        <p:blipFill>
          <a:blip r:embed="rId3"/>
          <a:srcRect/>
          <a:stretch>
            <a:fillRect/>
          </a:stretch>
        </p:blipFill>
        <p:spPr>
          <a:xfrm>
            <a:off x="395288" y="260350"/>
            <a:ext cx="7777162" cy="5976938"/>
          </a:xfrm>
        </p:spPr>
      </p:pic>
    </p:spTree>
  </p:cSld>
  <p:clrMapOvr>
    <a:masterClrMapping/>
  </p:clrMapOvr>
  <p:transition spd="slow">
    <p:strips dir="ru"/>
    <p:sndAc>
      <p:stSnd>
        <p:snd r:embed="rId2" name="whoosh.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Шестиугольник 1"/>
          <p:cNvSpPr/>
          <p:nvPr/>
        </p:nvSpPr>
        <p:spPr>
          <a:xfrm>
            <a:off x="3203575" y="2276475"/>
            <a:ext cx="2520950" cy="23050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uk-UA" b="1" dirty="0">
                <a:effectLst>
                  <a:outerShdw blurRad="38100" dist="38100" dir="2700000" algn="tl">
                    <a:srgbClr val="000000">
                      <a:alpha val="43137"/>
                    </a:srgbClr>
                  </a:outerShdw>
                </a:effectLst>
              </a:rPr>
              <a:t>Інтерактивні технології та методи навчання</a:t>
            </a:r>
            <a:endParaRPr lang="ru-RU" b="1" dirty="0">
              <a:effectLst>
                <a:outerShdw blurRad="38100" dist="38100" dir="2700000" algn="tl">
                  <a:srgbClr val="000000">
                    <a:alpha val="43137"/>
                  </a:srgbClr>
                </a:outerShdw>
              </a:effectLst>
            </a:endParaRPr>
          </a:p>
        </p:txBody>
      </p:sp>
      <p:cxnSp>
        <p:nvCxnSpPr>
          <p:cNvPr id="4" name="Прямая со стрелкой 3"/>
          <p:cNvCxnSpPr>
            <a:stCxn id="37" idx="4"/>
            <a:endCxn id="37" idx="4"/>
          </p:cNvCxnSpPr>
          <p:nvPr/>
        </p:nvCxnSpPr>
        <p:spPr>
          <a:xfrm>
            <a:off x="5243513" y="22098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stCxn id="2" idx="3"/>
            <a:endCxn id="38" idx="4"/>
          </p:cNvCxnSpPr>
          <p:nvPr/>
        </p:nvCxnSpPr>
        <p:spPr>
          <a:xfrm flipV="1">
            <a:off x="5724525" y="3429000"/>
            <a:ext cx="841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2" idx="2"/>
            <a:endCxn id="2" idx="2"/>
          </p:cNvCxnSpPr>
          <p:nvPr/>
        </p:nvCxnSpPr>
        <p:spPr>
          <a:xfrm>
            <a:off x="5148263" y="458152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203575" y="191611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1"/>
            <a:endCxn id="41" idx="4"/>
          </p:cNvCxnSpPr>
          <p:nvPr/>
        </p:nvCxnSpPr>
        <p:spPr>
          <a:xfrm flipH="1" flipV="1">
            <a:off x="3163888" y="3405188"/>
            <a:ext cx="39687" cy="23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2"/>
            <a:endCxn id="2" idx="2"/>
          </p:cNvCxnSpPr>
          <p:nvPr/>
        </p:nvCxnSpPr>
        <p:spPr>
          <a:xfrm>
            <a:off x="3779838" y="458152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3708400" y="458152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Выноска-облако 36"/>
          <p:cNvSpPr/>
          <p:nvPr/>
        </p:nvSpPr>
        <p:spPr>
          <a:xfrm>
            <a:off x="5584825" y="188913"/>
            <a:ext cx="2209800" cy="1765300"/>
          </a:xfrm>
          <a:prstGeom prst="cloudCallout">
            <a:avLst>
              <a:gd name="adj1" fmla="val -65411"/>
              <a:gd name="adj2" fmla="val 6451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400" dirty="0">
                <a:effectLst>
                  <a:outerShdw blurRad="38100" dist="38100" dir="2700000" algn="tl">
                    <a:srgbClr val="000000">
                      <a:alpha val="43137"/>
                    </a:srgbClr>
                  </a:outerShdw>
                </a:effectLst>
              </a:rPr>
              <a:t>Робота в парах</a:t>
            </a:r>
            <a:endParaRPr lang="ru-RU" sz="1400" dirty="0">
              <a:effectLst>
                <a:outerShdw blurRad="38100" dist="38100" dir="2700000" algn="tl">
                  <a:srgbClr val="000000">
                    <a:alpha val="43137"/>
                  </a:srgbClr>
                </a:outerShdw>
              </a:effectLst>
            </a:endParaRPr>
          </a:p>
        </p:txBody>
      </p:sp>
      <p:sp>
        <p:nvSpPr>
          <p:cNvPr id="38" name="Выноска-облако 37"/>
          <p:cNvSpPr/>
          <p:nvPr/>
        </p:nvSpPr>
        <p:spPr>
          <a:xfrm>
            <a:off x="6588125" y="2420938"/>
            <a:ext cx="2138363" cy="1439862"/>
          </a:xfrm>
          <a:prstGeom prst="cloudCallout">
            <a:avLst>
              <a:gd name="adj1" fmla="val -86423"/>
              <a:gd name="adj2" fmla="val 1996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uk-UA" sz="1400" dirty="0">
                <a:effectLst>
                  <a:outerShdw blurRad="38100" dist="38100" dir="2700000" algn="tl">
                    <a:srgbClr val="000000">
                      <a:alpha val="43137"/>
                    </a:srgbClr>
                  </a:outerShdw>
                </a:effectLst>
              </a:rPr>
              <a:t>Робота в групах</a:t>
            </a:r>
            <a:endParaRPr lang="ru-RU" sz="1400" dirty="0">
              <a:effectLst>
                <a:outerShdw blurRad="38100" dist="38100" dir="2700000" algn="tl">
                  <a:srgbClr val="000000">
                    <a:alpha val="43137"/>
                  </a:srgbClr>
                </a:outerShdw>
              </a:effectLst>
            </a:endParaRPr>
          </a:p>
        </p:txBody>
      </p:sp>
      <p:sp>
        <p:nvSpPr>
          <p:cNvPr id="39" name="Выноска-облако 38"/>
          <p:cNvSpPr/>
          <p:nvPr/>
        </p:nvSpPr>
        <p:spPr>
          <a:xfrm>
            <a:off x="5867400" y="4797425"/>
            <a:ext cx="2160588" cy="1836738"/>
          </a:xfrm>
          <a:prstGeom prst="cloudCallout">
            <a:avLst>
              <a:gd name="adj1" fmla="val -73436"/>
              <a:gd name="adj2" fmla="val -5253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uk-UA" sz="1400" dirty="0">
                <a:effectLst>
                  <a:outerShdw blurRad="38100" dist="38100" dir="2700000" algn="tl">
                    <a:srgbClr val="000000">
                      <a:alpha val="43137"/>
                    </a:srgbClr>
                  </a:outerShdw>
                </a:effectLst>
              </a:rPr>
              <a:t>Гра </a:t>
            </a:r>
            <a:r>
              <a:rPr lang="uk-UA" sz="1400" dirty="0" err="1">
                <a:effectLst>
                  <a:outerShdw blurRad="38100" dist="38100" dir="2700000" algn="tl">
                    <a:srgbClr val="000000">
                      <a:alpha val="43137"/>
                    </a:srgbClr>
                  </a:outerShdw>
                </a:effectLst>
              </a:rPr>
              <a:t>“Ключовий</a:t>
            </a:r>
            <a:r>
              <a:rPr lang="uk-UA" sz="1400" dirty="0">
                <a:effectLst>
                  <a:outerShdw blurRad="38100" dist="38100" dir="2700000" algn="tl">
                    <a:srgbClr val="000000">
                      <a:alpha val="43137"/>
                    </a:srgbClr>
                  </a:outerShdw>
                </a:effectLst>
              </a:rPr>
              <a:t> </a:t>
            </a:r>
            <a:r>
              <a:rPr lang="uk-UA" sz="1400" dirty="0" err="1">
                <a:effectLst>
                  <a:outerShdw blurRad="38100" dist="38100" dir="2700000" algn="tl">
                    <a:srgbClr val="000000">
                      <a:alpha val="43137"/>
                    </a:srgbClr>
                  </a:outerShdw>
                </a:effectLst>
              </a:rPr>
              <a:t>момент</a:t>
            </a:r>
            <a:r>
              <a:rPr lang="uk-UA" dirty="0" err="1"/>
              <a:t>”</a:t>
            </a:r>
            <a:endParaRPr lang="ru-RU" dirty="0"/>
          </a:p>
        </p:txBody>
      </p:sp>
      <p:sp>
        <p:nvSpPr>
          <p:cNvPr id="40" name="Выноска-облако 39"/>
          <p:cNvSpPr/>
          <p:nvPr/>
        </p:nvSpPr>
        <p:spPr>
          <a:xfrm>
            <a:off x="827088" y="260350"/>
            <a:ext cx="2232025" cy="1692275"/>
          </a:xfrm>
          <a:prstGeom prst="cloudCallout">
            <a:avLst>
              <a:gd name="adj1" fmla="val 78592"/>
              <a:gd name="adj2" fmla="val 6564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uk-UA" sz="1400" dirty="0">
                <a:effectLst>
                  <a:outerShdw blurRad="38100" dist="38100" dir="2700000" algn="tl">
                    <a:srgbClr val="000000">
                      <a:alpha val="43137"/>
                    </a:srgbClr>
                  </a:outerShdw>
                </a:effectLst>
              </a:rPr>
              <a:t>Асоціативний кущ</a:t>
            </a:r>
            <a:endParaRPr lang="ru-RU" sz="1400" dirty="0">
              <a:effectLst>
                <a:outerShdw blurRad="38100" dist="38100" dir="2700000" algn="tl">
                  <a:srgbClr val="000000">
                    <a:alpha val="43137"/>
                  </a:srgbClr>
                </a:outerShdw>
              </a:effectLst>
            </a:endParaRPr>
          </a:p>
        </p:txBody>
      </p:sp>
      <p:sp>
        <p:nvSpPr>
          <p:cNvPr id="41" name="Выноска-облако 40"/>
          <p:cNvSpPr/>
          <p:nvPr/>
        </p:nvSpPr>
        <p:spPr>
          <a:xfrm>
            <a:off x="539552" y="2564904"/>
            <a:ext cx="1994520" cy="1512168"/>
          </a:xfrm>
          <a:prstGeom prst="cloudCallout">
            <a:avLst>
              <a:gd name="adj1" fmla="val 81541"/>
              <a:gd name="adj2" fmla="val 555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400" dirty="0">
                <a:ln w="18415" cmpd="sng">
                  <a:solidFill>
                    <a:srgbClr val="FFFFFF"/>
                  </a:solidFill>
                  <a:prstDash val="solid"/>
                </a:ln>
                <a:solidFill>
                  <a:srgbClr val="FFFFFF"/>
                </a:solidFill>
                <a:effectLst>
                  <a:outerShdw blurRad="38100" dist="38100" dir="2700000" algn="tl">
                    <a:srgbClr val="000000">
                      <a:alpha val="43137"/>
                    </a:srgbClr>
                  </a:outerShdw>
                </a:effectLst>
              </a:rPr>
              <a:t>Мікрофон</a:t>
            </a:r>
            <a:endParaRPr lang="ru-RU" sz="14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42" name="Выноска-облако 41"/>
          <p:cNvSpPr/>
          <p:nvPr/>
        </p:nvSpPr>
        <p:spPr>
          <a:xfrm>
            <a:off x="827088" y="5084763"/>
            <a:ext cx="2427287" cy="1549400"/>
          </a:xfrm>
          <a:prstGeom prst="cloudCallout">
            <a:avLst>
              <a:gd name="adj1" fmla="val 67703"/>
              <a:gd name="adj2" fmla="val -7736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400" dirty="0">
                <a:effectLst>
                  <a:outerShdw blurRad="38100" dist="38100" dir="2700000" algn="tl">
                    <a:srgbClr val="000000">
                      <a:alpha val="43137"/>
                    </a:srgbClr>
                  </a:outerShdw>
                </a:effectLst>
              </a:rPr>
              <a:t>Мозковий штурм</a:t>
            </a:r>
            <a:endParaRPr lang="ru-RU" sz="1400" dirty="0">
              <a:effectLst>
                <a:outerShdw blurRad="38100" dist="38100" dir="2700000" algn="tl">
                  <a:srgbClr val="000000">
                    <a:alpha val="43137"/>
                  </a:srgbClr>
                </a:outerShdw>
              </a:effectLst>
            </a:endParaRPr>
          </a:p>
        </p:txBody>
      </p:sp>
    </p:spTree>
  </p:cSld>
  <p:clrMapOvr>
    <a:masterClrMapping/>
  </p:clrMapOvr>
  <p:transition spd="slow" advTm="8000">
    <p:wedge/>
    <p:sndAc>
      <p:stSnd>
        <p:snd r:embed="rId3"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3412"/>
          </a:xfrm>
        </p:spPr>
        <p:txBody>
          <a:bodyPr/>
          <a:lstStyle/>
          <a:p>
            <a:pPr algn="ctr" fontAlgn="auto">
              <a:spcAft>
                <a:spcPts val="0"/>
              </a:spcAft>
              <a:defRPr/>
            </a:pPr>
            <a:r>
              <a:rPr lang="uk-UA" b="1" dirty="0" smtClean="0"/>
              <a:t>мікрофон</a:t>
            </a:r>
            <a:endParaRPr lang="ru-RU" b="1" dirty="0"/>
          </a:p>
        </p:txBody>
      </p:sp>
      <p:sp>
        <p:nvSpPr>
          <p:cNvPr id="3" name="Содержимое 2"/>
          <p:cNvSpPr>
            <a:spLocks noGrp="1"/>
          </p:cNvSpPr>
          <p:nvPr>
            <p:ph sz="quarter" idx="1"/>
          </p:nvPr>
        </p:nvSpPr>
        <p:spPr>
          <a:xfrm>
            <a:off x="250825" y="1557338"/>
            <a:ext cx="8497888" cy="5300662"/>
          </a:xfrm>
        </p:spPr>
        <p:txBody>
          <a:bodyPr>
            <a:normAutofit lnSpcReduction="10000"/>
          </a:bodyPr>
          <a:lstStyle/>
          <a:p>
            <a:pPr marL="274320" indent="-274320" fontAlgn="auto">
              <a:lnSpc>
                <a:spcPct val="150000"/>
              </a:lnSpc>
              <a:spcAft>
                <a:spcPts val="0"/>
              </a:spcAft>
              <a:buFont typeface="Wingdings"/>
              <a:buNone/>
              <a:defRPr/>
            </a:pPr>
            <a:r>
              <a:rPr lang="uk-UA" sz="1400" u="sng" dirty="0" smtClean="0"/>
              <a:t>Завдання:</a:t>
            </a:r>
            <a:r>
              <a:rPr lang="uk-UA" sz="1400" dirty="0" smtClean="0"/>
              <a:t> поставити питання за своєю темою для учнів, яке сьогодні ще не звучало.</a:t>
            </a:r>
          </a:p>
          <a:p>
            <a:pPr marL="274320" indent="-274320" fontAlgn="auto">
              <a:lnSpc>
                <a:spcPct val="150000"/>
              </a:lnSpc>
              <a:spcAft>
                <a:spcPts val="0"/>
              </a:spcAft>
              <a:buFont typeface="Wingdings"/>
              <a:buNone/>
              <a:defRPr/>
            </a:pPr>
            <a:r>
              <a:rPr lang="uk-UA" sz="1400" dirty="0" smtClean="0"/>
              <a:t>Діти беруть мікрофон і запитують. Технологія </a:t>
            </a:r>
            <a:r>
              <a:rPr lang="uk-UA" sz="1400" dirty="0" err="1" smtClean="0"/>
              <a:t>“Мікрофон”</a:t>
            </a:r>
            <a:r>
              <a:rPr lang="uk-UA" sz="1400" dirty="0" smtClean="0"/>
              <a:t> надає можливість кожному сказати щось швидко, по черзі, відповідаючи на запитання або висловлюючи власну думку чи позицію.</a:t>
            </a:r>
          </a:p>
          <a:p>
            <a:pPr marL="274320" indent="-274320" fontAlgn="auto">
              <a:lnSpc>
                <a:spcPct val="150000"/>
              </a:lnSpc>
              <a:spcAft>
                <a:spcPts val="0"/>
              </a:spcAft>
              <a:buFont typeface="Wingdings"/>
              <a:buNone/>
              <a:defRPr/>
            </a:pPr>
            <a:r>
              <a:rPr lang="uk-UA" sz="1400" u="sng" dirty="0" smtClean="0"/>
              <a:t>Правила проведення:</a:t>
            </a:r>
            <a:endParaRPr lang="uk-UA" sz="1400" dirty="0" smtClean="0"/>
          </a:p>
          <a:p>
            <a:pPr marL="274320" indent="-274320" fontAlgn="auto">
              <a:lnSpc>
                <a:spcPct val="150000"/>
              </a:lnSpc>
              <a:spcAft>
                <a:spcPts val="0"/>
              </a:spcAft>
              <a:buFont typeface="Wingdings" pitchFamily="2" charset="2"/>
              <a:buChar char="Ø"/>
              <a:defRPr/>
            </a:pPr>
            <a:r>
              <a:rPr lang="uk-UA" sz="1400" dirty="0" smtClean="0"/>
              <a:t>Говорити має тільки той, у кого є </a:t>
            </a:r>
            <a:r>
              <a:rPr lang="uk-UA" sz="1400" dirty="0" err="1" smtClean="0"/>
              <a:t>“символічний”</a:t>
            </a:r>
            <a:r>
              <a:rPr lang="uk-UA" sz="1400" dirty="0" smtClean="0"/>
              <a:t> мікрофон;</a:t>
            </a:r>
          </a:p>
          <a:p>
            <a:pPr marL="274320" indent="-274320" fontAlgn="auto">
              <a:lnSpc>
                <a:spcPct val="150000"/>
              </a:lnSpc>
              <a:spcAft>
                <a:spcPts val="0"/>
              </a:spcAft>
              <a:buFont typeface="Wingdings" pitchFamily="2" charset="2"/>
              <a:buChar char="Ø"/>
              <a:defRPr/>
            </a:pPr>
            <a:r>
              <a:rPr lang="uk-UA" sz="1400" dirty="0" smtClean="0"/>
              <a:t>Подані відповіді не коментувати і не оцінювати;</a:t>
            </a:r>
          </a:p>
          <a:p>
            <a:pPr marL="274320" indent="-274320" fontAlgn="auto">
              <a:lnSpc>
                <a:spcPct val="150000"/>
              </a:lnSpc>
              <a:spcAft>
                <a:spcPts val="0"/>
              </a:spcAft>
              <a:buFont typeface="Wingdings" pitchFamily="2" charset="2"/>
              <a:buChar char="Ø"/>
              <a:defRPr/>
            </a:pPr>
            <a:r>
              <a:rPr lang="uk-UA" sz="1400" dirty="0" smtClean="0"/>
              <a:t>Коли хтось висловлюється, решта не має права перебивати, щось говорити, вигукувати з місця, навіть якщо у відповідях є неточності.</a:t>
            </a:r>
          </a:p>
          <a:p>
            <a:pPr marL="274320" indent="-274320" fontAlgn="auto">
              <a:lnSpc>
                <a:spcPct val="150000"/>
              </a:lnSpc>
              <a:spcAft>
                <a:spcPts val="0"/>
              </a:spcAft>
              <a:buFont typeface="Wingdings"/>
              <a:buNone/>
              <a:defRPr/>
            </a:pPr>
            <a:r>
              <a:rPr lang="uk-UA" sz="1400" dirty="0" smtClean="0"/>
              <a:t>Використовувати технологію </a:t>
            </a:r>
            <a:r>
              <a:rPr lang="uk-UA" sz="1400" dirty="0" err="1" smtClean="0"/>
              <a:t>“мікрофон”</a:t>
            </a:r>
            <a:r>
              <a:rPr lang="uk-UA" sz="1400" dirty="0" smtClean="0"/>
              <a:t> можна на всіх етапах уроку, а також виключно на всіх уроках. Під час його використання здійснюється взаємодія вчителя і учня (коли вчитель запитує). Учні займають також активну позицію. Вони вчаться умінню ставити запитання. Зростає їхній інтерес у сприйманні знань. Значно підвищується роль самого учня, а також учителя, який є організатором і активним спостерігачем.</a:t>
            </a:r>
          </a:p>
          <a:p>
            <a:pPr marL="274320" indent="-274320" fontAlgn="auto">
              <a:lnSpc>
                <a:spcPct val="150000"/>
              </a:lnSpc>
              <a:spcAft>
                <a:spcPts val="0"/>
              </a:spcAft>
              <a:buFont typeface="Wingdings"/>
              <a:buNone/>
              <a:defRPr/>
            </a:pPr>
            <a:r>
              <a:rPr lang="uk-UA" sz="1400" dirty="0" smtClean="0"/>
              <a:t>У своїй практиці технологію </a:t>
            </a:r>
            <a:r>
              <a:rPr lang="uk-UA" sz="1400" dirty="0" err="1" smtClean="0"/>
              <a:t>“мікрофон”</a:t>
            </a:r>
            <a:r>
              <a:rPr lang="uk-UA" sz="1400" dirty="0" smtClean="0"/>
              <a:t> найчастіше використовую на уроках природознавства, основи здоров'я, я у світі.</a:t>
            </a:r>
            <a:endParaRPr lang="ru-RU" sz="1400" dirty="0"/>
          </a:p>
        </p:txBody>
      </p:sp>
      <p:pic>
        <p:nvPicPr>
          <p:cNvPr id="24579" name="Рисунок 3" descr="http://dok.znaimo.com.ua/pars_docs/refs/5/4549/img2.jpg"/>
          <p:cNvPicPr>
            <a:picLocks noChangeAspect="1" noChangeArrowheads="1"/>
          </p:cNvPicPr>
          <p:nvPr/>
        </p:nvPicPr>
        <p:blipFill>
          <a:blip r:embed="rId4"/>
          <a:srcRect/>
          <a:stretch>
            <a:fillRect/>
          </a:stretch>
        </p:blipFill>
        <p:spPr bwMode="auto">
          <a:xfrm>
            <a:off x="3276600" y="0"/>
            <a:ext cx="1979613" cy="1458913"/>
          </a:xfrm>
          <a:prstGeom prst="rect">
            <a:avLst/>
          </a:prstGeom>
          <a:noFill/>
          <a:ln w="9525">
            <a:noFill/>
            <a:miter lim="800000"/>
            <a:headEnd/>
            <a:tailEnd/>
          </a:ln>
        </p:spPr>
      </p:pic>
    </p:spTree>
  </p:cSld>
  <p:clrMapOvr>
    <a:masterClrMapping/>
  </p:clrMapOvr>
  <p:transition spd="slow">
    <p:checker dir="vert"/>
    <p:sndAc>
      <p:stSnd>
        <p:snd r:embed="rId3" name="coin.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79388" y="2689225"/>
            <a:ext cx="7848600" cy="3000375"/>
          </a:xfrm>
          <a:prstGeom prst="rect">
            <a:avLst/>
          </a:prstGeom>
          <a:noFill/>
          <a:ln w="9525">
            <a:noFill/>
            <a:miter lim="800000"/>
            <a:headEnd/>
            <a:tailEnd/>
          </a:ln>
        </p:spPr>
        <p:txBody>
          <a:bodyPr anchor="ctr">
            <a:spAutoFit/>
          </a:bodyPr>
          <a:lstStyle/>
          <a:p>
            <a:pPr algn="just">
              <a:lnSpc>
                <a:spcPct val="150000"/>
              </a:lnSpc>
            </a:pPr>
            <a:r>
              <a:rPr lang="ru-RU" sz="1400">
                <a:solidFill>
                  <a:srgbClr val="000000"/>
                </a:solidFill>
                <a:latin typeface="Times New Roman" pitchFamily="18" charset="0"/>
                <a:cs typeface="Times New Roman" pitchFamily="18" charset="0"/>
              </a:rPr>
              <a:t>Цей прийом може використовуватись як у груповій, так і у фронтальній роботі з учнями, може стати частиною інших інтерактивних прийомів («Мозкова атака», «Акваріум» тощо). Полягає у вільному висловлюванні ідей, думок або відповідей на запитання. </a:t>
            </a:r>
            <a:endParaRPr lang="ru-RU" sz="600">
              <a:latin typeface="Times New Roman" pitchFamily="18" charset="0"/>
              <a:cs typeface="Times New Roman" pitchFamily="18" charset="0"/>
            </a:endParaRPr>
          </a:p>
          <a:p>
            <a:pPr algn="just" eaLnBrk="0" hangingPunct="0">
              <a:lnSpc>
                <a:spcPct val="150000"/>
              </a:lnSpc>
            </a:pPr>
            <a:r>
              <a:rPr lang="ru-RU" sz="1400">
                <a:solidFill>
                  <a:srgbClr val="000000"/>
                </a:solidFill>
                <a:latin typeface="Times New Roman" pitchFamily="18" charset="0"/>
                <a:cs typeface="Times New Roman" pitchFamily="18" charset="0"/>
              </a:rPr>
              <a:t>Даний вид роботи дозволяє виховувати в учнів уміння вислуховувати інших, бажання ділитися своїми думками.</a:t>
            </a:r>
            <a:endParaRPr lang="ru-RU" sz="600">
              <a:latin typeface="Times New Roman" pitchFamily="18" charset="0"/>
              <a:cs typeface="Times New Roman" pitchFamily="18" charset="0"/>
            </a:endParaRPr>
          </a:p>
          <a:p>
            <a:pPr algn="just" eaLnBrk="0" hangingPunct="0">
              <a:lnSpc>
                <a:spcPct val="150000"/>
              </a:lnSpc>
            </a:pPr>
            <a:r>
              <a:rPr lang="ru-RU" sz="1400">
                <a:solidFill>
                  <a:srgbClr val="000000"/>
                </a:solidFill>
                <a:latin typeface="Times New Roman" pitchFamily="18" charset="0"/>
                <a:cs typeface="Times New Roman" pitchFamily="18" charset="0"/>
              </a:rPr>
              <a:t>Рефлексія: «Коли я висловлювався в мікрофон, я ...». </a:t>
            </a:r>
          </a:p>
          <a:p>
            <a:pPr algn="just" eaLnBrk="0" hangingPunct="0">
              <a:lnSpc>
                <a:spcPct val="150000"/>
              </a:lnSpc>
            </a:pPr>
            <a:r>
              <a:rPr lang="ru-RU" sz="1400">
                <a:solidFill>
                  <a:srgbClr val="000000"/>
                </a:solidFill>
                <a:latin typeface="Times New Roman" pitchFamily="18" charset="0"/>
                <a:cs typeface="Times New Roman" pitchFamily="18" charset="0"/>
              </a:rPr>
              <a:t>Прийом  « </a:t>
            </a:r>
            <a:r>
              <a:rPr lang="uk-UA" sz="1400">
                <a:solidFill>
                  <a:srgbClr val="000000"/>
                </a:solidFill>
                <a:latin typeface="Times New Roman" pitchFamily="18" charset="0"/>
                <a:cs typeface="Times New Roman" pitchFamily="18" charset="0"/>
              </a:rPr>
              <a:t>Мікрофон </a:t>
            </a:r>
            <a:r>
              <a:rPr lang="ru-RU" sz="1400">
                <a:solidFill>
                  <a:srgbClr val="000000"/>
                </a:solidFill>
                <a:latin typeface="Times New Roman" pitchFamily="18" charset="0"/>
                <a:cs typeface="Times New Roman" pitchFamily="18" charset="0"/>
              </a:rPr>
              <a:t>» </a:t>
            </a:r>
            <a:r>
              <a:rPr lang="uk-UA" sz="1400">
                <a:solidFill>
                  <a:srgbClr val="000000"/>
                </a:solidFill>
                <a:latin typeface="Times New Roman" pitchFamily="18" charset="0"/>
                <a:cs typeface="Times New Roman" pitchFamily="18" charset="0"/>
              </a:rPr>
              <a:t>використовую  під час опитування на будь-якому уроці. Кожна дитина, знаючи матеріал, бажає відповідати. Створюється невеликий шум. А цей прийом дисциплінує дітей, тому що вони повинні придержуватись певних правил.</a:t>
            </a:r>
            <a:endParaRPr lang="ru-RU" sz="600">
              <a:latin typeface="Times New Roman" pitchFamily="18" charset="0"/>
              <a:cs typeface="Times New Roman" pitchFamily="18" charset="0"/>
            </a:endParaRPr>
          </a:p>
        </p:txBody>
      </p:sp>
      <p:sp>
        <p:nvSpPr>
          <p:cNvPr id="26626" name="Прямоугольник 2"/>
          <p:cNvSpPr>
            <a:spLocks noChangeArrowheads="1"/>
          </p:cNvSpPr>
          <p:nvPr/>
        </p:nvSpPr>
        <p:spPr bwMode="auto">
          <a:xfrm flipV="1">
            <a:off x="1908175" y="19018250"/>
            <a:ext cx="71438" cy="369888"/>
          </a:xfrm>
          <a:prstGeom prst="rect">
            <a:avLst/>
          </a:prstGeom>
          <a:noFill/>
          <a:ln w="9525">
            <a:noFill/>
            <a:miter lim="800000"/>
            <a:headEnd/>
            <a:tailEnd/>
          </a:ln>
        </p:spPr>
        <p:txBody>
          <a:bodyPr>
            <a:spAutoFit/>
          </a:bodyPr>
          <a:lstStyle/>
          <a:p>
            <a:r>
              <a:rPr lang="ru-RU" i="1">
                <a:latin typeface="Trebuchet MS" pitchFamily="34" charset="0"/>
              </a:rPr>
              <a:t> </a:t>
            </a:r>
            <a:endParaRPr lang="ru-RU">
              <a:latin typeface="Trebuchet MS" pitchFamily="34" charset="0"/>
            </a:endParaRPr>
          </a:p>
        </p:txBody>
      </p:sp>
      <p:pic>
        <p:nvPicPr>
          <p:cNvPr id="26627" name="Рисунок 3" descr="http://cs7003.vk.me/v7003349/e21b/UF4AZDn_M6A.jpg"/>
          <p:cNvPicPr>
            <a:picLocks noChangeAspect="1" noChangeArrowheads="1"/>
          </p:cNvPicPr>
          <p:nvPr/>
        </p:nvPicPr>
        <p:blipFill>
          <a:blip r:embed="rId3"/>
          <a:srcRect/>
          <a:stretch>
            <a:fillRect/>
          </a:stretch>
        </p:blipFill>
        <p:spPr bwMode="auto">
          <a:xfrm>
            <a:off x="323850" y="188913"/>
            <a:ext cx="2674938" cy="2327275"/>
          </a:xfrm>
          <a:prstGeom prst="rect">
            <a:avLst/>
          </a:prstGeom>
          <a:noFill/>
          <a:ln w="9525">
            <a:noFill/>
            <a:miter lim="800000"/>
            <a:headEnd/>
            <a:tailEnd/>
          </a:ln>
        </p:spPr>
      </p:pic>
    </p:spTree>
  </p:cSld>
  <p:clrMapOvr>
    <a:masterClrMapping/>
  </p:clrMapOvr>
  <p:transition spd="slow">
    <p:randomBar/>
    <p:sndAc>
      <p:stSnd>
        <p:snd r:embed="rId2" name="coin.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1005</TotalTime>
  <Words>2458</Words>
  <Application>Microsoft Office PowerPoint</Application>
  <PresentationFormat>Екран (4:3)</PresentationFormat>
  <Paragraphs>277</Paragraphs>
  <Slides>27</Slides>
  <Notes>4</Notes>
  <HiddenSlides>0</HiddenSlides>
  <MMClips>2</MMClips>
  <ScaleCrop>false</ScaleCrop>
  <HeadingPairs>
    <vt:vector size="8" baseType="variant">
      <vt:variant>
        <vt:lpstr>Використані шрифти</vt:lpstr>
      </vt:variant>
      <vt:variant>
        <vt:i4>7</vt:i4>
      </vt:variant>
      <vt:variant>
        <vt:lpstr>Шаблон оформлення</vt:lpstr>
      </vt:variant>
      <vt:variant>
        <vt:i4>7</vt:i4>
      </vt:variant>
      <vt:variant>
        <vt:lpstr>Вбудовані сервери OLE</vt:lpstr>
      </vt:variant>
      <vt:variant>
        <vt:i4>1</vt:i4>
      </vt:variant>
      <vt:variant>
        <vt:lpstr>Заголовки слайдів</vt:lpstr>
      </vt:variant>
      <vt:variant>
        <vt:i4>27</vt:i4>
      </vt:variant>
    </vt:vector>
  </HeadingPairs>
  <TitlesOfParts>
    <vt:vector size="42" baseType="lpstr">
      <vt:lpstr>Trebuchet MS</vt:lpstr>
      <vt:lpstr>Arial</vt:lpstr>
      <vt:lpstr>Wingdings</vt:lpstr>
      <vt:lpstr>Wingdings 2</vt:lpstr>
      <vt:lpstr>Calibri</vt:lpstr>
      <vt:lpstr>Times New Roman</vt:lpstr>
      <vt:lpstr>Mistral</vt:lpstr>
      <vt:lpstr>Эркер</vt:lpstr>
      <vt:lpstr>Эркер</vt:lpstr>
      <vt:lpstr>Эркер</vt:lpstr>
      <vt:lpstr>Эркер</vt:lpstr>
      <vt:lpstr>Эркер</vt:lpstr>
      <vt:lpstr>Эркер</vt:lpstr>
      <vt:lpstr>Эркер</vt:lpstr>
      <vt:lpstr>Документ</vt:lpstr>
      <vt:lpstr>Слайд 1</vt:lpstr>
      <vt:lpstr>Слайд 2</vt:lpstr>
      <vt:lpstr>                                                                    ТЕ, ЩО Я ЧУЮ, Я ЗАБУВАЮ.                                                                    ТЕ, ЩО Я БАЧУ, Я ПАМ'ЯТАЮ.                                                                    ТЕ, ЩО Я РОБЛЮ, Я РОЗУМІЮ.                                                              ТАК ГОВОРИВ КОНФУЦІЙ ПОНАД 2400 РОКІВ ТОМУ </vt:lpstr>
      <vt:lpstr>Слайд 4</vt:lpstr>
      <vt:lpstr>Слайд 5</vt:lpstr>
      <vt:lpstr>Слайд 6</vt:lpstr>
      <vt:lpstr>Слайд 7</vt:lpstr>
      <vt:lpstr>МІКРОФОН</vt:lpstr>
      <vt:lpstr>Слайд 9</vt:lpstr>
      <vt:lpstr>МОЗКОВИЙ ШТУРМ</vt:lpstr>
      <vt:lpstr>Слайд 11</vt:lpstr>
      <vt:lpstr>АСОЦІАТИВНИЙ КУЩ</vt:lpstr>
      <vt:lpstr>Слайд 13</vt:lpstr>
      <vt:lpstr>Слайд 14</vt:lpstr>
      <vt:lpstr>Слайд 15</vt:lpstr>
      <vt:lpstr>ГРА “КЛЮЧОВИЙ МОМЕНТ”</vt:lpstr>
      <vt:lpstr>Слайд 17</vt:lpstr>
      <vt:lpstr>Слайд 18</vt:lpstr>
      <vt:lpstr>Слайд 19</vt:lpstr>
      <vt:lpstr>Слайд 20</vt:lpstr>
      <vt:lpstr>РОБОТА В ПАРАХ</vt:lpstr>
      <vt:lpstr>ЗАВДАННЯ</vt:lpstr>
      <vt:lpstr>Слайд 23</vt:lpstr>
      <vt:lpstr>КІЛЬКА ЗАВДАНЬ ДЛЯ РОБОТИ В ГРУПАХ</vt:lpstr>
      <vt:lpstr>Слайд 25</vt:lpstr>
      <vt:lpstr>Слайд 26</vt:lpstr>
      <vt:lpstr>Слайд 27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150</cp:revision>
  <dcterms:created xsi:type="dcterms:W3CDTF">2016-10-22T10:55:39Z</dcterms:created>
  <dcterms:modified xsi:type="dcterms:W3CDTF">2017-01-27T09:26:34Z</dcterms:modified>
</cp:coreProperties>
</file>